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8" r:id="rId3"/>
    <p:sldId id="262" r:id="rId4"/>
    <p:sldId id="261" r:id="rId5"/>
  </p:sldIdLst>
  <p:sldSz cx="6858000" cy="9906000" type="A4"/>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icks, K." initials="HK" lastIdx="2" clrIdx="0"/>
  <p:cmAuthor id="1" name="Richardson, Z." initials="ZR" lastIdx="8" clrIdx="1"/>
  <p:cmAuthor id="2" name="Booth, A." initials="AB" lastIdx="25" clrIdx="2"/>
  <p:cmAuthor id="3" name="Cockayne, S." initials="CS" lastIdx="2"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468" y="-7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791CA0C1-AAC4-4C0B-8406-8A5B21DCED7E}" type="datetimeFigureOut">
              <a:rPr lang="en-GB" smtClean="0"/>
              <a:t>13/03/2017</a:t>
            </a:fld>
            <a:endParaRPr lang="en-GB"/>
          </a:p>
        </p:txBody>
      </p:sp>
      <p:sp>
        <p:nvSpPr>
          <p:cNvPr id="4" name="Slide Image Placeholder 3"/>
          <p:cNvSpPr>
            <a:spLocks noGrp="1" noRot="1" noChangeAspect="1"/>
          </p:cNvSpPr>
          <p:nvPr>
            <p:ph type="sldImg" idx="2"/>
          </p:nvPr>
        </p:nvSpPr>
        <p:spPr>
          <a:xfrm>
            <a:off x="2111375" y="744538"/>
            <a:ext cx="25749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20253D33-E33D-4D24-9BB3-DEEF53A47323}" type="slidenum">
              <a:rPr lang="en-GB" smtClean="0"/>
              <a:t>‹#›</a:t>
            </a:fld>
            <a:endParaRPr lang="en-GB"/>
          </a:p>
        </p:txBody>
      </p:sp>
    </p:spTree>
    <p:extLst>
      <p:ext uri="{BB962C8B-B14F-4D97-AF65-F5344CB8AC3E}">
        <p14:creationId xmlns:p14="http://schemas.microsoft.com/office/powerpoint/2010/main" val="3581235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3"/>
            <a:ext cx="5829300" cy="2123369"/>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DD7CAD3-0EC6-4A6F-B0FA-598DFDCBCF5B}" type="datetimeFigureOut">
              <a:rPr lang="en-GB" smtClean="0"/>
              <a:t>13/03/2017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AD7C2D-3E8A-41DC-A62E-E3FA75835BA6}" type="slidenum">
              <a:rPr lang="en-GB" smtClean="0"/>
              <a:t>‹#›</a:t>
            </a:fld>
            <a:endParaRPr lang="en-GB"/>
          </a:p>
        </p:txBody>
      </p:sp>
    </p:spTree>
    <p:extLst>
      <p:ext uri="{BB962C8B-B14F-4D97-AF65-F5344CB8AC3E}">
        <p14:creationId xmlns:p14="http://schemas.microsoft.com/office/powerpoint/2010/main" val="2157966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DD7CAD3-0EC6-4A6F-B0FA-598DFDCBCF5B}" type="datetimeFigureOut">
              <a:rPr lang="en-GB" smtClean="0"/>
              <a:t>13/03/2017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AD7C2D-3E8A-41DC-A62E-E3FA75835BA6}" type="slidenum">
              <a:rPr lang="en-GB" smtClean="0"/>
              <a:t>‹#›</a:t>
            </a:fld>
            <a:endParaRPr lang="en-GB"/>
          </a:p>
        </p:txBody>
      </p:sp>
    </p:spTree>
    <p:extLst>
      <p:ext uri="{BB962C8B-B14F-4D97-AF65-F5344CB8AC3E}">
        <p14:creationId xmlns:p14="http://schemas.microsoft.com/office/powerpoint/2010/main" val="565639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86387" y="396701"/>
            <a:ext cx="1671638" cy="845220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71475" y="396701"/>
            <a:ext cx="4900613" cy="845220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DD7CAD3-0EC6-4A6F-B0FA-598DFDCBCF5B}" type="datetimeFigureOut">
              <a:rPr lang="en-GB" smtClean="0"/>
              <a:t>13/03/2017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AD7C2D-3E8A-41DC-A62E-E3FA75835BA6}" type="slidenum">
              <a:rPr lang="en-GB" smtClean="0"/>
              <a:t>‹#›</a:t>
            </a:fld>
            <a:endParaRPr lang="en-GB"/>
          </a:p>
        </p:txBody>
      </p:sp>
    </p:spTree>
    <p:extLst>
      <p:ext uri="{BB962C8B-B14F-4D97-AF65-F5344CB8AC3E}">
        <p14:creationId xmlns:p14="http://schemas.microsoft.com/office/powerpoint/2010/main" val="2678109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DD7CAD3-0EC6-4A6F-B0FA-598DFDCBCF5B}" type="datetimeFigureOut">
              <a:rPr lang="en-GB" smtClean="0"/>
              <a:t>13/03/2017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AD7C2D-3E8A-41DC-A62E-E3FA75835BA6}" type="slidenum">
              <a:rPr lang="en-GB" smtClean="0"/>
              <a:t>‹#›</a:t>
            </a:fld>
            <a:endParaRPr lang="en-GB"/>
          </a:p>
        </p:txBody>
      </p:sp>
    </p:spTree>
    <p:extLst>
      <p:ext uri="{BB962C8B-B14F-4D97-AF65-F5344CB8AC3E}">
        <p14:creationId xmlns:p14="http://schemas.microsoft.com/office/powerpoint/2010/main" val="2553637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4"/>
            <a:ext cx="5829300" cy="1967442"/>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D7CAD3-0EC6-4A6F-B0FA-598DFDCBCF5B}" type="datetimeFigureOut">
              <a:rPr lang="en-GB" smtClean="0"/>
              <a:t>13/03/2017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AD7C2D-3E8A-41DC-A62E-E3FA75835BA6}" type="slidenum">
              <a:rPr lang="en-GB" smtClean="0"/>
              <a:t>‹#›</a:t>
            </a:fld>
            <a:endParaRPr lang="en-GB"/>
          </a:p>
        </p:txBody>
      </p:sp>
    </p:spTree>
    <p:extLst>
      <p:ext uri="{BB962C8B-B14F-4D97-AF65-F5344CB8AC3E}">
        <p14:creationId xmlns:p14="http://schemas.microsoft.com/office/powerpoint/2010/main" val="2064412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71475" y="2311402"/>
            <a:ext cx="3286125"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771900" y="2311402"/>
            <a:ext cx="3286125"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DD7CAD3-0EC6-4A6F-B0FA-598DFDCBCF5B}" type="datetimeFigureOut">
              <a:rPr lang="en-GB" smtClean="0"/>
              <a:t>13/03/2017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AD7C2D-3E8A-41DC-A62E-E3FA75835BA6}" type="slidenum">
              <a:rPr lang="en-GB" smtClean="0"/>
              <a:t>‹#›</a:t>
            </a:fld>
            <a:endParaRPr lang="en-GB"/>
          </a:p>
        </p:txBody>
      </p:sp>
    </p:spTree>
    <p:extLst>
      <p:ext uri="{BB962C8B-B14F-4D97-AF65-F5344CB8AC3E}">
        <p14:creationId xmlns:p14="http://schemas.microsoft.com/office/powerpoint/2010/main" val="3902782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6699"/>
            <a:ext cx="6172200" cy="1651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69" y="2217385"/>
            <a:ext cx="3031332"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3141486"/>
            <a:ext cx="3031332"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DD7CAD3-0EC6-4A6F-B0FA-598DFDCBCF5B}" type="datetimeFigureOut">
              <a:rPr lang="en-GB" smtClean="0"/>
              <a:t>13/03/2017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9AD7C2D-3E8A-41DC-A62E-E3FA75835BA6}" type="slidenum">
              <a:rPr lang="en-GB" smtClean="0"/>
              <a:t>‹#›</a:t>
            </a:fld>
            <a:endParaRPr lang="en-GB"/>
          </a:p>
        </p:txBody>
      </p:sp>
    </p:spTree>
    <p:extLst>
      <p:ext uri="{BB962C8B-B14F-4D97-AF65-F5344CB8AC3E}">
        <p14:creationId xmlns:p14="http://schemas.microsoft.com/office/powerpoint/2010/main" val="193813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DD7CAD3-0EC6-4A6F-B0FA-598DFDCBCF5B}" type="datetimeFigureOut">
              <a:rPr lang="en-GB" smtClean="0"/>
              <a:t>13/03/2017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9AD7C2D-3E8A-41DC-A62E-E3FA75835BA6}" type="slidenum">
              <a:rPr lang="en-GB" smtClean="0"/>
              <a:t>‹#›</a:t>
            </a:fld>
            <a:endParaRPr lang="en-GB"/>
          </a:p>
        </p:txBody>
      </p:sp>
    </p:spTree>
    <p:extLst>
      <p:ext uri="{BB962C8B-B14F-4D97-AF65-F5344CB8AC3E}">
        <p14:creationId xmlns:p14="http://schemas.microsoft.com/office/powerpoint/2010/main" val="306626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D7CAD3-0EC6-4A6F-B0FA-598DFDCBCF5B}" type="datetimeFigureOut">
              <a:rPr lang="en-GB" smtClean="0"/>
              <a:t>13/03/2017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9AD7C2D-3E8A-41DC-A62E-E3FA75835BA6}" type="slidenum">
              <a:rPr lang="en-GB" smtClean="0"/>
              <a:t>‹#›</a:t>
            </a:fld>
            <a:endParaRPr lang="en-GB"/>
          </a:p>
        </p:txBody>
      </p:sp>
    </p:spTree>
    <p:extLst>
      <p:ext uri="{BB962C8B-B14F-4D97-AF65-F5344CB8AC3E}">
        <p14:creationId xmlns:p14="http://schemas.microsoft.com/office/powerpoint/2010/main" val="810963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4405"/>
            <a:ext cx="2256235" cy="1678517"/>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8" y="394408"/>
            <a:ext cx="3833812"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2072924"/>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D7CAD3-0EC6-4A6F-B0FA-598DFDCBCF5B}" type="datetimeFigureOut">
              <a:rPr lang="en-GB" smtClean="0"/>
              <a:t>13/03/2017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AD7C2D-3E8A-41DC-A62E-E3FA75835BA6}" type="slidenum">
              <a:rPr lang="en-GB" smtClean="0"/>
              <a:t>‹#›</a:t>
            </a:fld>
            <a:endParaRPr lang="en-GB"/>
          </a:p>
        </p:txBody>
      </p:sp>
    </p:spTree>
    <p:extLst>
      <p:ext uri="{BB962C8B-B14F-4D97-AF65-F5344CB8AC3E}">
        <p14:creationId xmlns:p14="http://schemas.microsoft.com/office/powerpoint/2010/main" val="2020536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0"/>
            <a:ext cx="4114800" cy="818622"/>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D7CAD3-0EC6-4A6F-B0FA-598DFDCBCF5B}" type="datetimeFigureOut">
              <a:rPr lang="en-GB" smtClean="0"/>
              <a:t>13/03/2017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AD7C2D-3E8A-41DC-A62E-E3FA75835BA6}" type="slidenum">
              <a:rPr lang="en-GB" smtClean="0"/>
              <a:t>‹#›</a:t>
            </a:fld>
            <a:endParaRPr lang="en-GB"/>
          </a:p>
        </p:txBody>
      </p:sp>
    </p:spTree>
    <p:extLst>
      <p:ext uri="{BB962C8B-B14F-4D97-AF65-F5344CB8AC3E}">
        <p14:creationId xmlns:p14="http://schemas.microsoft.com/office/powerpoint/2010/main" val="648532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9181397"/>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4DD7CAD3-0EC6-4A6F-B0FA-598DFDCBCF5B}" type="datetimeFigureOut">
              <a:rPr lang="en-GB" smtClean="0"/>
              <a:t>13/03/2017</a:t>
            </a:fld>
            <a:endParaRPr lang="en-GB"/>
          </a:p>
        </p:txBody>
      </p:sp>
      <p:sp>
        <p:nvSpPr>
          <p:cNvPr id="5" name="Footer Placeholder 4"/>
          <p:cNvSpPr>
            <a:spLocks noGrp="1"/>
          </p:cNvSpPr>
          <p:nvPr>
            <p:ph type="ftr" sz="quarter" idx="3"/>
          </p:nvPr>
        </p:nvSpPr>
        <p:spPr>
          <a:xfrm>
            <a:off x="2343150" y="9181397"/>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9181397"/>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C9AD7C2D-3E8A-41DC-A62E-E3FA75835BA6}" type="slidenum">
              <a:rPr lang="en-GB" smtClean="0"/>
              <a:t>‹#›</a:t>
            </a:fld>
            <a:endParaRPr lang="en-GB"/>
          </a:p>
        </p:txBody>
      </p:sp>
    </p:spTree>
    <p:extLst>
      <p:ext uri="{BB962C8B-B14F-4D97-AF65-F5344CB8AC3E}">
        <p14:creationId xmlns:p14="http://schemas.microsoft.com/office/powerpoint/2010/main" val="22429271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19"/>
          <p:cNvSpPr txBox="1">
            <a:spLocks noChangeArrowheads="1"/>
          </p:cNvSpPr>
          <p:nvPr/>
        </p:nvSpPr>
        <p:spPr bwMode="auto">
          <a:xfrm>
            <a:off x="195906" y="4988838"/>
            <a:ext cx="6545461" cy="4752528"/>
          </a:xfrm>
          <a:prstGeom prst="rect">
            <a:avLst/>
          </a:prstGeom>
          <a:noFill/>
          <a:ln>
            <a:noFill/>
          </a:ln>
          <a:extLst/>
        </p:spPr>
        <p:txBody>
          <a:bodyPr rot="0" vert="horz" wrap="square" lIns="91440" tIns="45720" rIns="91440" bIns="45720" anchor="t" anchorCtr="0" upright="1">
            <a:noAutofit/>
          </a:bodyPr>
          <a:lstStyle/>
          <a:p>
            <a:r>
              <a:rPr lang="en-GB" sz="1200" b="1" dirty="0" smtClean="0">
                <a:effectLst/>
                <a:latin typeface="Arial" panose="020B0604020202020204" pitchFamily="34" charset="0"/>
                <a:ea typeface="MS Mincho"/>
                <a:cs typeface="Arial" panose="020B0604020202020204" pitchFamily="34" charset="0"/>
              </a:rPr>
              <a:t>Why are we doing this study?</a:t>
            </a:r>
          </a:p>
          <a:p>
            <a:r>
              <a:rPr lang="en-GB" sz="1200" dirty="0" smtClean="0">
                <a:latin typeface="Arial" panose="020B0604020202020204" pitchFamily="34" charset="0"/>
                <a:ea typeface="MS Mincho"/>
                <a:cs typeface="Arial" panose="020B0604020202020204" pitchFamily="34" charset="0"/>
              </a:rPr>
              <a:t>Slips and falls are the main cause of accidents in the workplace. Last year, over 100,000 people hurt themselves as a result of having a slip, trip or fall at work. These injuries can have a major effect on the individual as well as on employers due to lost days at work. People working in health and social care report the highest numbers of workplace slips and trips, and hospital staff are more likely to slip because of the smooth flooring they walk on, which becomes slippery when it is wet or dirty. One possible way of reducing the number of slips and falls is for staff to wear slip resistant shoes. The Health &amp; Safety Executive (HSE) have developed a method for testing footwear under lifelike conditions. This has led to an improvement in the identification of slip resistant footwear. The aim of our study is to find out if slip resistant shoes can stop NHS staff from slipping and falling in the workplace, thereby preventing injuries.</a:t>
            </a:r>
            <a:endParaRPr lang="en-GB" sz="1200" dirty="0">
              <a:effectLst/>
              <a:latin typeface="Arial" panose="020B0604020202020204" pitchFamily="34" charset="0"/>
              <a:ea typeface="MS Mincho"/>
              <a:cs typeface="Arial" panose="020B0604020202020204" pitchFamily="34" charset="0"/>
            </a:endParaRPr>
          </a:p>
          <a:p>
            <a:endParaRPr lang="en-GB" sz="1200" b="1" dirty="0" smtClean="0">
              <a:effectLst/>
              <a:latin typeface="Arial" panose="020B0604020202020204" pitchFamily="34" charset="0"/>
              <a:ea typeface="MS Mincho"/>
              <a:cs typeface="Arial" panose="020B0604020202020204" pitchFamily="34" charset="0"/>
            </a:endParaRPr>
          </a:p>
          <a:p>
            <a:r>
              <a:rPr lang="en-GB" sz="1200" b="1" dirty="0" smtClean="0">
                <a:effectLst/>
                <a:latin typeface="Arial" panose="020B0604020202020204" pitchFamily="34" charset="0"/>
                <a:ea typeface="MS Mincho"/>
                <a:cs typeface="Arial" panose="020B0604020202020204" pitchFamily="34" charset="0"/>
              </a:rPr>
              <a:t>Why </a:t>
            </a:r>
            <a:r>
              <a:rPr lang="en-GB" sz="1200" b="1" dirty="0">
                <a:effectLst/>
                <a:latin typeface="Arial" panose="020B0604020202020204" pitchFamily="34" charset="0"/>
                <a:ea typeface="MS Mincho"/>
                <a:cs typeface="Arial" panose="020B0604020202020204" pitchFamily="34" charset="0"/>
              </a:rPr>
              <a:t>am I being asked to take part</a:t>
            </a:r>
            <a:r>
              <a:rPr lang="en-GB" sz="1200" b="1" dirty="0" smtClean="0">
                <a:effectLst/>
                <a:latin typeface="Arial" panose="020B0604020202020204" pitchFamily="34" charset="0"/>
                <a:ea typeface="MS Mincho"/>
                <a:cs typeface="Arial" panose="020B0604020202020204" pitchFamily="34" charset="0"/>
              </a:rPr>
              <a:t>? </a:t>
            </a:r>
          </a:p>
          <a:p>
            <a:r>
              <a:rPr lang="en-GB" sz="1200" dirty="0" smtClean="0">
                <a:latin typeface="Arial" panose="020B0604020202020204" pitchFamily="34" charset="0"/>
                <a:ea typeface="MS Mincho"/>
                <a:cs typeface="Arial" panose="020B0604020202020204" pitchFamily="34" charset="0"/>
              </a:rPr>
              <a:t>The </a:t>
            </a:r>
            <a:r>
              <a:rPr lang="en-GB" sz="1200" dirty="0">
                <a:latin typeface="Arial" panose="020B0604020202020204" pitchFamily="34" charset="0"/>
                <a:ea typeface="MS Mincho"/>
                <a:cs typeface="Arial" panose="020B0604020202020204" pitchFamily="34" charset="0"/>
              </a:rPr>
              <a:t>University of </a:t>
            </a:r>
            <a:r>
              <a:rPr lang="en-GB" sz="1200" dirty="0" smtClean="0">
                <a:latin typeface="Arial" panose="020B0604020202020204" pitchFamily="34" charset="0"/>
                <a:ea typeface="MS Mincho"/>
                <a:cs typeface="Arial" panose="020B0604020202020204" pitchFamily="34" charset="0"/>
              </a:rPr>
              <a:t>York and the HSE are working with the NHS to conduct this study. </a:t>
            </a:r>
            <a:r>
              <a:rPr lang="en-GB" sz="1200" dirty="0">
                <a:latin typeface="Arial" panose="020B0604020202020204" pitchFamily="34" charset="0"/>
                <a:ea typeface="MS Mincho"/>
                <a:cs typeface="Arial" panose="020B0604020202020204" pitchFamily="34" charset="0"/>
              </a:rPr>
              <a:t>All NHS employees (</a:t>
            </a:r>
            <a:r>
              <a:rPr lang="en-GB" sz="1200" dirty="0" smtClean="0">
                <a:latin typeface="Arial" panose="020B0604020202020204" pitchFamily="34" charset="0"/>
                <a:ea typeface="MS Mincho"/>
                <a:cs typeface="Arial" panose="020B0604020202020204" pitchFamily="34" charset="0"/>
              </a:rPr>
              <a:t>including clinical, </a:t>
            </a:r>
            <a:r>
              <a:rPr lang="en-GB" sz="1200" dirty="0">
                <a:latin typeface="Arial" panose="020B0604020202020204" pitchFamily="34" charset="0"/>
                <a:ea typeface="MS Mincho"/>
                <a:cs typeface="Arial" panose="020B0604020202020204" pitchFamily="34" charset="0"/>
              </a:rPr>
              <a:t>portering, catering and cleaning staff ) who have 6 months remaining on their </a:t>
            </a:r>
            <a:r>
              <a:rPr lang="en-GB" sz="1200" dirty="0" smtClean="0">
                <a:latin typeface="Arial" panose="020B0604020202020204" pitchFamily="34" charset="0"/>
                <a:ea typeface="MS Mincho"/>
                <a:cs typeface="Arial" panose="020B0604020202020204" pitchFamily="34" charset="0"/>
              </a:rPr>
              <a:t>contract and </a:t>
            </a:r>
            <a:r>
              <a:rPr lang="en-GB" sz="1200" dirty="0">
                <a:latin typeface="Arial" panose="020B0604020202020204" pitchFamily="34" charset="0"/>
                <a:ea typeface="MS Mincho"/>
                <a:cs typeface="Arial" panose="020B0604020202020204" pitchFamily="34" charset="0"/>
              </a:rPr>
              <a:t>who work at least 80% </a:t>
            </a:r>
            <a:r>
              <a:rPr lang="en-GB" sz="1200" dirty="0" smtClean="0">
                <a:latin typeface="Arial" panose="020B0604020202020204" pitchFamily="34" charset="0"/>
                <a:ea typeface="MS Mincho"/>
                <a:cs typeface="Arial" panose="020B0604020202020204" pitchFamily="34" charset="0"/>
              </a:rPr>
              <a:t>full time equivalent are being invited to take part. You will need to work in either a clinical (including patients’ homes), catering or general area and agree to use your mobile phone to reply to texts we’ll send you asking for information. </a:t>
            </a:r>
          </a:p>
          <a:p>
            <a:endParaRPr lang="en-GB" sz="1200" dirty="0">
              <a:latin typeface="Arial" panose="020B0604020202020204" pitchFamily="34" charset="0"/>
              <a:ea typeface="MS Mincho"/>
              <a:cs typeface="Arial" panose="020B0604020202020204" pitchFamily="34" charset="0"/>
            </a:endParaRPr>
          </a:p>
          <a:p>
            <a:r>
              <a:rPr lang="en-GB" sz="1200" dirty="0" smtClean="0">
                <a:latin typeface="Arial" panose="020B0604020202020204" pitchFamily="34" charset="0"/>
                <a:ea typeface="MS Mincho"/>
                <a:cs typeface="Arial" panose="020B0604020202020204" pitchFamily="34" charset="0"/>
              </a:rPr>
              <a:t>Unfortunately on </a:t>
            </a:r>
            <a:r>
              <a:rPr lang="en-GB" sz="1200" dirty="0">
                <a:latin typeface="Arial" panose="020B0604020202020204" pitchFamily="34" charset="0"/>
                <a:ea typeface="MS Mincho"/>
                <a:cs typeface="Arial" panose="020B0604020202020204" pitchFamily="34" charset="0"/>
              </a:rPr>
              <a:t>this occasion we are unable to </a:t>
            </a:r>
            <a:r>
              <a:rPr lang="en-GB" sz="1200" dirty="0" smtClean="0">
                <a:latin typeface="Arial" panose="020B0604020202020204" pitchFamily="34" charset="0"/>
                <a:ea typeface="MS Mincho"/>
                <a:cs typeface="Arial" panose="020B0604020202020204" pitchFamily="34" charset="0"/>
              </a:rPr>
              <a:t>include staff who:</a:t>
            </a:r>
          </a:p>
          <a:p>
            <a:pPr marL="171450" indent="-171450">
              <a:buFont typeface="Arial" panose="020B0604020202020204" pitchFamily="34" charset="0"/>
              <a:buChar char="•"/>
            </a:pPr>
            <a:r>
              <a:rPr lang="en-GB" sz="1200" dirty="0">
                <a:latin typeface="Arial" panose="020B0604020202020204" pitchFamily="34" charset="0"/>
                <a:ea typeface="MS Mincho"/>
                <a:cs typeface="Arial" panose="020B0604020202020204" pitchFamily="34" charset="0"/>
              </a:rPr>
              <a:t>Are temporary or agency staff or staff not employed by the NHS (e.g. are employed by contractors working in the NHS</a:t>
            </a:r>
            <a:r>
              <a:rPr lang="en-GB" sz="1200" dirty="0" smtClean="0">
                <a:latin typeface="Arial" panose="020B0604020202020204" pitchFamily="34" charset="0"/>
                <a:ea typeface="MS Mincho"/>
                <a:cs typeface="Arial" panose="020B0604020202020204" pitchFamily="34" charset="0"/>
              </a:rPr>
              <a:t>)</a:t>
            </a:r>
            <a:endParaRPr lang="en-GB" sz="1200" dirty="0">
              <a:latin typeface="Arial" panose="020B0604020202020204" pitchFamily="34" charset="0"/>
              <a:ea typeface="MS Mincho"/>
              <a:cs typeface="Arial" panose="020B0604020202020204" pitchFamily="34" charset="0"/>
            </a:endParaRPr>
          </a:p>
          <a:p>
            <a:pPr marL="171450" indent="-171450">
              <a:buFont typeface="Arial" panose="020B0604020202020204" pitchFamily="34" charset="0"/>
              <a:buChar char="•"/>
            </a:pPr>
            <a:r>
              <a:rPr lang="en-GB" sz="1200" dirty="0" smtClean="0">
                <a:latin typeface="Arial" panose="020B0604020202020204" pitchFamily="34" charset="0"/>
                <a:ea typeface="MS Mincho"/>
                <a:cs typeface="Arial" panose="020B0604020202020204" pitchFamily="34" charset="0"/>
              </a:rPr>
              <a:t>Are provided with protective footwear by their employer, wear prescribed orthopaedic shoes or footwear which requires modification by an orthotist</a:t>
            </a:r>
            <a:r>
              <a:rPr lang="en-GB" sz="1200" dirty="0" smtClean="0"/>
              <a:t> </a:t>
            </a:r>
            <a:endParaRPr lang="en-GB" sz="1200" dirty="0" smtClean="0">
              <a:latin typeface="Arial" panose="020B0604020202020204" pitchFamily="34" charset="0"/>
              <a:ea typeface="MS Mincho"/>
              <a:cs typeface="Arial" panose="020B0604020202020204" pitchFamily="34" charset="0"/>
            </a:endParaRPr>
          </a:p>
          <a:p>
            <a:pPr marL="171450" indent="-171450">
              <a:buFont typeface="Arial" panose="020B0604020202020204" pitchFamily="34" charset="0"/>
              <a:buChar char="•"/>
            </a:pPr>
            <a:r>
              <a:rPr lang="en-GB" sz="1200" dirty="0" smtClean="0">
                <a:latin typeface="Arial" panose="020B0604020202020204" pitchFamily="34" charset="0"/>
                <a:ea typeface="MS Mincho"/>
                <a:cs typeface="Arial" panose="020B0604020202020204" pitchFamily="34" charset="0"/>
              </a:rPr>
              <a:t>Work primarily</a:t>
            </a:r>
            <a:r>
              <a:rPr lang="en-GB" sz="1200" dirty="0" smtClean="0">
                <a:solidFill>
                  <a:srgbClr val="FF0000"/>
                </a:solidFill>
                <a:latin typeface="Arial" panose="020B0604020202020204" pitchFamily="34" charset="0"/>
                <a:ea typeface="MS Mincho"/>
                <a:cs typeface="Arial" panose="020B0604020202020204" pitchFamily="34" charset="0"/>
              </a:rPr>
              <a:t> </a:t>
            </a:r>
            <a:r>
              <a:rPr lang="en-GB" sz="1200" dirty="0" smtClean="0">
                <a:latin typeface="Arial" panose="020B0604020202020204" pitchFamily="34" charset="0"/>
                <a:ea typeface="MS Mincho"/>
                <a:cs typeface="Arial" panose="020B0604020202020204" pitchFamily="34" charset="0"/>
              </a:rPr>
              <a:t>in an office </a:t>
            </a:r>
            <a:endParaRPr lang="en-GB" sz="1200" dirty="0">
              <a:latin typeface="Arial" panose="020B0604020202020204" pitchFamily="34" charset="0"/>
              <a:ea typeface="MS Mincho"/>
              <a:cs typeface="Arial" panose="020B0604020202020204" pitchFamily="34" charset="0"/>
            </a:endParaRPr>
          </a:p>
          <a:p>
            <a:endParaRPr lang="en-GB" sz="1200" dirty="0">
              <a:effectLst/>
              <a:latin typeface="Arial" panose="020B0604020202020204" pitchFamily="34" charset="0"/>
              <a:ea typeface="MS Mincho"/>
              <a:cs typeface="Arial" panose="020B0604020202020204" pitchFamily="34" charset="0"/>
            </a:endParaRPr>
          </a:p>
        </p:txBody>
      </p:sp>
      <p:sp>
        <p:nvSpPr>
          <p:cNvPr id="7" name="Rectangle 6"/>
          <p:cNvSpPr/>
          <p:nvPr/>
        </p:nvSpPr>
        <p:spPr>
          <a:xfrm>
            <a:off x="206151" y="2197561"/>
            <a:ext cx="3886712" cy="2748975"/>
          </a:xfrm>
          <a:prstGeom prst="rect">
            <a:avLst/>
          </a:prstGeom>
          <a:noFill/>
          <a:ln cmpd="dbl">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4226546" y="1136576"/>
            <a:ext cx="2412557" cy="3427347"/>
          </a:xfrm>
          <a:prstGeom prst="rect">
            <a:avLst/>
          </a:prstGeom>
          <a:solidFill>
            <a:srgbClr val="00B0F0"/>
          </a:solidFill>
          <a:ln cmpd="dbl">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extBox 9"/>
          <p:cNvSpPr txBox="1"/>
          <p:nvPr/>
        </p:nvSpPr>
        <p:spPr>
          <a:xfrm>
            <a:off x="164805" y="2520000"/>
            <a:ext cx="1785216" cy="1384995"/>
          </a:xfrm>
          <a:prstGeom prst="rect">
            <a:avLst/>
          </a:prstGeom>
          <a:noFill/>
        </p:spPr>
        <p:txBody>
          <a:bodyPr wrap="square" rtlCol="0">
            <a:spAutoFit/>
          </a:bodyPr>
          <a:lstStyle/>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Before you decide whether to take part, it is important for you to understand why the research is being done and what it will </a:t>
            </a:r>
            <a:r>
              <a:rPr lang="en-GB" sz="1200" dirty="0" smtClean="0">
                <a:latin typeface="Arial" panose="020B0604020202020204" pitchFamily="34" charset="0"/>
                <a:cs typeface="Arial" panose="020B0604020202020204" pitchFamily="34" charset="0"/>
              </a:rPr>
              <a:t>involve.</a:t>
            </a:r>
            <a:endParaRPr lang="en-GB" sz="1200" dirty="0">
              <a:latin typeface="Arial" panose="020B0604020202020204" pitchFamily="34" charset="0"/>
              <a:cs typeface="Arial" panose="020B0604020202020204" pitchFamily="34" charset="0"/>
            </a:endParaRPr>
          </a:p>
        </p:txBody>
      </p:sp>
      <p:sp>
        <p:nvSpPr>
          <p:cNvPr id="11" name="TextBox 10"/>
          <p:cNvSpPr txBox="1"/>
          <p:nvPr/>
        </p:nvSpPr>
        <p:spPr>
          <a:xfrm>
            <a:off x="183508" y="3789080"/>
            <a:ext cx="1839385" cy="1200329"/>
          </a:xfrm>
          <a:prstGeom prst="rect">
            <a:avLst/>
          </a:prstGeom>
          <a:noFill/>
        </p:spPr>
        <p:txBody>
          <a:bodyPr wrap="square" rtlCol="0">
            <a:spAutoFit/>
          </a:bodyPr>
          <a:lstStyle/>
          <a:p>
            <a:pPr marL="171450" indent="-171450">
              <a:buFont typeface="Arial" panose="020B0604020202020204" pitchFamily="34" charset="0"/>
              <a:buChar char="•"/>
            </a:pPr>
            <a:r>
              <a:rPr lang="en-GB" sz="1200" dirty="0" smtClean="0">
                <a:latin typeface="Arial" panose="020B0604020202020204" pitchFamily="34" charset="0"/>
                <a:cs typeface="Arial" panose="020B0604020202020204" pitchFamily="34" charset="0"/>
              </a:rPr>
              <a:t>Please take time to read the following information carefully</a:t>
            </a:r>
            <a:r>
              <a:rPr lang="en-GB" sz="1200" dirty="0">
                <a:latin typeface="Arial" panose="020B0604020202020204" pitchFamily="34" charset="0"/>
                <a:cs typeface="Arial" panose="020B0604020202020204" pitchFamily="34" charset="0"/>
              </a:rPr>
              <a:t> </a:t>
            </a:r>
            <a:r>
              <a:rPr lang="en-GB" sz="1200" dirty="0" smtClean="0">
                <a:latin typeface="Arial" panose="020B0604020202020204" pitchFamily="34" charset="0"/>
                <a:cs typeface="Arial" panose="020B0604020202020204" pitchFamily="34" charset="0"/>
              </a:rPr>
              <a:t>and decide whether or not you wish to take part. </a:t>
            </a:r>
            <a:endParaRPr lang="en-GB" sz="1200" dirty="0">
              <a:latin typeface="Arial" panose="020B0604020202020204" pitchFamily="34" charset="0"/>
              <a:cs typeface="Arial" panose="020B0604020202020204" pitchFamily="34" charset="0"/>
            </a:endParaRPr>
          </a:p>
        </p:txBody>
      </p:sp>
      <p:sp>
        <p:nvSpPr>
          <p:cNvPr id="12" name="TextBox 11"/>
          <p:cNvSpPr txBox="1"/>
          <p:nvPr/>
        </p:nvSpPr>
        <p:spPr>
          <a:xfrm>
            <a:off x="1844824" y="2520000"/>
            <a:ext cx="2232248" cy="1384995"/>
          </a:xfrm>
          <a:prstGeom prst="rect">
            <a:avLst/>
          </a:prstGeom>
          <a:noFill/>
        </p:spPr>
        <p:txBody>
          <a:bodyPr wrap="square" rtlCol="0">
            <a:spAutoFit/>
          </a:bodyPr>
          <a:lstStyle/>
          <a:p>
            <a:pPr marL="171450" lvl="0" indent="-171450">
              <a:buFont typeface="Arial" panose="020B0604020202020204" pitchFamily="34" charset="0"/>
              <a:buChar char="•"/>
            </a:pPr>
            <a:r>
              <a:rPr lang="en-GB" sz="1200" dirty="0" smtClean="0">
                <a:latin typeface="Arial" panose="020B0604020202020204" pitchFamily="34" charset="0"/>
                <a:cs typeface="Arial" panose="020B0604020202020204" pitchFamily="34" charset="0"/>
              </a:rPr>
              <a:t>It’s up to you to decide if you take part or not. Please ask </a:t>
            </a:r>
            <a:r>
              <a:rPr lang="en-GB" sz="1200" dirty="0">
                <a:latin typeface="Arial" panose="020B0604020202020204" pitchFamily="34" charset="0"/>
                <a:cs typeface="Arial" panose="020B0604020202020204" pitchFamily="34" charset="0"/>
              </a:rPr>
              <a:t>us if there is anything that is not clear or if you would like more information. Talk to others about the study if you </a:t>
            </a:r>
            <a:r>
              <a:rPr lang="en-GB" sz="1200" dirty="0" smtClean="0">
                <a:latin typeface="Arial" panose="020B0604020202020204" pitchFamily="34" charset="0"/>
                <a:cs typeface="Arial" panose="020B0604020202020204" pitchFamily="34" charset="0"/>
              </a:rPr>
              <a:t>wish.</a:t>
            </a:r>
          </a:p>
        </p:txBody>
      </p:sp>
      <p:sp>
        <p:nvSpPr>
          <p:cNvPr id="13" name="TextBox 12"/>
          <p:cNvSpPr txBox="1"/>
          <p:nvPr/>
        </p:nvSpPr>
        <p:spPr>
          <a:xfrm>
            <a:off x="1820117" y="3912192"/>
            <a:ext cx="2252391" cy="954107"/>
          </a:xfrm>
          <a:prstGeom prst="rect">
            <a:avLst/>
          </a:prstGeom>
          <a:noFill/>
        </p:spPr>
        <p:txBody>
          <a:bodyPr wrap="square" rtlCol="0">
            <a:spAutoFit/>
          </a:bodyPr>
          <a:lstStyle/>
          <a:p>
            <a:pPr marL="171450" lvl="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If you have any questions, please contact </a:t>
            </a:r>
            <a:r>
              <a:rPr lang="en-GB" sz="1200" dirty="0" smtClean="0">
                <a:latin typeface="Arial" panose="020B0604020202020204" pitchFamily="34" charset="0"/>
                <a:cs typeface="Arial" panose="020B0604020202020204" pitchFamily="34" charset="0"/>
              </a:rPr>
              <a:t>us. </a:t>
            </a:r>
            <a:endParaRPr lang="en-GB" sz="1200" dirty="0">
              <a:latin typeface="Arial" panose="020B0604020202020204" pitchFamily="34" charset="0"/>
              <a:cs typeface="Arial" panose="020B0604020202020204" pitchFamily="34" charset="0"/>
            </a:endParaRPr>
          </a:p>
          <a:p>
            <a:endParaRPr lang="en-GB" sz="8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Thank you for reading this information </a:t>
            </a:r>
            <a:r>
              <a:rPr lang="en-GB" sz="1200" dirty="0" smtClean="0">
                <a:latin typeface="Arial" panose="020B0604020202020204" pitchFamily="34" charset="0"/>
                <a:cs typeface="Arial" panose="020B0604020202020204" pitchFamily="34" charset="0"/>
              </a:rPr>
              <a:t>sheet.</a:t>
            </a:r>
            <a:endParaRPr lang="en-GB" sz="1200" dirty="0">
              <a:latin typeface="Arial" panose="020B0604020202020204" pitchFamily="34" charset="0"/>
              <a:cs typeface="Arial" panose="020B0604020202020204" pitchFamily="34" charset="0"/>
            </a:endParaRPr>
          </a:p>
        </p:txBody>
      </p:sp>
      <p:sp>
        <p:nvSpPr>
          <p:cNvPr id="14" name="TextBox 13"/>
          <p:cNvSpPr txBox="1"/>
          <p:nvPr/>
        </p:nvSpPr>
        <p:spPr>
          <a:xfrm>
            <a:off x="4221088" y="1101437"/>
            <a:ext cx="2407904" cy="3031599"/>
          </a:xfrm>
          <a:prstGeom prst="rect">
            <a:avLst/>
          </a:prstGeom>
          <a:noFill/>
        </p:spPr>
        <p:txBody>
          <a:bodyPr wrap="square" rtlCol="0">
            <a:spAutoFit/>
          </a:bodyPr>
          <a:lstStyle/>
          <a:p>
            <a:r>
              <a:rPr lang="en-GB" sz="1200" b="1" dirty="0" smtClean="0">
                <a:latin typeface="Arial" panose="020B0604020202020204" pitchFamily="34" charset="0"/>
                <a:cs typeface="Arial" panose="020B0604020202020204" pitchFamily="34" charset="0"/>
              </a:rPr>
              <a:t>Contact details</a:t>
            </a:r>
            <a:endParaRPr lang="en-GB" sz="1200" dirty="0" smtClean="0">
              <a:latin typeface="Arial" panose="020B0604020202020204" pitchFamily="34" charset="0"/>
              <a:cs typeface="Arial" panose="020B0604020202020204" pitchFamily="34" charset="0"/>
            </a:endParaRPr>
          </a:p>
          <a:p>
            <a:r>
              <a:rPr lang="en-GB" sz="1100" dirty="0" smtClean="0">
                <a:latin typeface="Arial" panose="020B0604020202020204" pitchFamily="34" charset="0"/>
                <a:cs typeface="Arial" panose="020B0604020202020204" pitchFamily="34" charset="0"/>
              </a:rPr>
              <a:t>If you require further information about this study, you can contact the research team at The University of York: </a:t>
            </a:r>
          </a:p>
          <a:p>
            <a:pPr>
              <a:spcBef>
                <a:spcPts val="600"/>
              </a:spcBef>
            </a:pPr>
            <a:r>
              <a:rPr lang="en-GB" sz="1100" dirty="0" smtClean="0">
                <a:latin typeface="Arial" panose="020B0604020202020204" pitchFamily="34" charset="0"/>
                <a:cs typeface="Arial" panose="020B0604020202020204" pitchFamily="34" charset="0"/>
              </a:rPr>
              <a:t>Rachel Cunningham- Burley, Trial Co-ordinator Tel: 01904</a:t>
            </a:r>
            <a:r>
              <a:rPr lang="en-GB" sz="1100" dirty="0" smtClean="0">
                <a:latin typeface="Arial" panose="020B0604020202020204" pitchFamily="34" charset="0"/>
                <a:ea typeface="MS Mincho"/>
                <a:cs typeface="Arial" panose="020B0604020202020204" pitchFamily="34" charset="0"/>
              </a:rPr>
              <a:t> 328088</a:t>
            </a:r>
          </a:p>
          <a:p>
            <a:pPr>
              <a:spcBef>
                <a:spcPts val="600"/>
              </a:spcBef>
            </a:pPr>
            <a:r>
              <a:rPr lang="en-GB" sz="1100" dirty="0" smtClean="0">
                <a:latin typeface="Arial" panose="020B0604020202020204" pitchFamily="34" charset="0"/>
                <a:ea typeface="MS Mincho"/>
                <a:cs typeface="Arial" panose="020B0604020202020204" pitchFamily="34" charset="0"/>
              </a:rPr>
              <a:t>Email rachel.cunningham-burley@york.ac.uk</a:t>
            </a:r>
          </a:p>
          <a:p>
            <a:pPr>
              <a:spcBef>
                <a:spcPts val="600"/>
              </a:spcBef>
            </a:pPr>
            <a:r>
              <a:rPr lang="en-GB" sz="1100" dirty="0" smtClean="0">
                <a:latin typeface="Arial" panose="020B0604020202020204" pitchFamily="34" charset="0"/>
                <a:ea typeface="MS Mincho"/>
                <a:cs typeface="Arial" panose="020B0604020202020204" pitchFamily="34" charset="0"/>
              </a:rPr>
              <a:t>Sarah Cockayne, </a:t>
            </a:r>
          </a:p>
          <a:p>
            <a:r>
              <a:rPr lang="en-GB" sz="1100" dirty="0" smtClean="0">
                <a:latin typeface="Arial" panose="020B0604020202020204" pitchFamily="34" charset="0"/>
                <a:ea typeface="MS Mincho"/>
                <a:cs typeface="Arial" panose="020B0604020202020204" pitchFamily="34" charset="0"/>
              </a:rPr>
              <a:t>Chief Investigator</a:t>
            </a:r>
          </a:p>
          <a:p>
            <a:r>
              <a:rPr lang="en-GB" sz="1100" dirty="0" smtClean="0">
                <a:latin typeface="Arial" panose="020B0604020202020204" pitchFamily="34" charset="0"/>
                <a:ea typeface="MS Mincho"/>
                <a:cs typeface="Arial" panose="020B0604020202020204" pitchFamily="34" charset="0"/>
              </a:rPr>
              <a:t>Telephone: 01904 321736</a:t>
            </a:r>
          </a:p>
          <a:p>
            <a:pPr>
              <a:spcBef>
                <a:spcPts val="600"/>
              </a:spcBef>
              <a:spcAft>
                <a:spcPts val="600"/>
              </a:spcAft>
            </a:pPr>
            <a:r>
              <a:rPr lang="en-GB" sz="1100" dirty="0" smtClean="0">
                <a:latin typeface="Arial" panose="020B0604020202020204" pitchFamily="34" charset="0"/>
                <a:ea typeface="MS Mincho"/>
                <a:cs typeface="Arial" panose="020B0604020202020204" pitchFamily="34" charset="0"/>
              </a:rPr>
              <a:t>Or</a:t>
            </a:r>
          </a:p>
          <a:p>
            <a:r>
              <a:rPr lang="en-GB" sz="1100" dirty="0" smtClean="0">
                <a:latin typeface="Arial" panose="020B0604020202020204" pitchFamily="34" charset="0"/>
                <a:ea typeface="MS Mincho"/>
                <a:cs typeface="Arial" panose="020B0604020202020204" pitchFamily="34" charset="0"/>
              </a:rPr>
              <a:t>The Principal Investigator </a:t>
            </a:r>
            <a:r>
              <a:rPr lang="en-GB" sz="1100" b="1" dirty="0" smtClean="0">
                <a:latin typeface="Arial" panose="020B0604020202020204" pitchFamily="34" charset="0"/>
                <a:ea typeface="MS Mincho"/>
                <a:cs typeface="Arial" panose="020B0604020202020204" pitchFamily="34" charset="0"/>
              </a:rPr>
              <a:t>insert</a:t>
            </a:r>
            <a:r>
              <a:rPr lang="en-GB" sz="1100" dirty="0" smtClean="0">
                <a:latin typeface="Arial" panose="020B0604020202020204" pitchFamily="34" charset="0"/>
                <a:ea typeface="MS Mincho"/>
                <a:cs typeface="Arial" panose="020B0604020202020204" pitchFamily="34" charset="0"/>
              </a:rPr>
              <a:t> date</a:t>
            </a:r>
          </a:p>
        </p:txBody>
      </p:sp>
      <p:sp>
        <p:nvSpPr>
          <p:cNvPr id="15" name="Text Box 116"/>
          <p:cNvSpPr txBox="1">
            <a:spLocks noChangeArrowheads="1"/>
          </p:cNvSpPr>
          <p:nvPr/>
        </p:nvSpPr>
        <p:spPr bwMode="auto">
          <a:xfrm>
            <a:off x="188780" y="272480"/>
            <a:ext cx="3883728" cy="1855072"/>
          </a:xfrm>
          <a:prstGeom prst="rect">
            <a:avLst/>
          </a:prstGeom>
          <a:solidFill>
            <a:srgbClr val="00B0F0"/>
          </a:solidFill>
          <a:ln w="25400" cmpd="dbl">
            <a:solidFill>
              <a:srgbClr val="0070C0"/>
            </a:solidFill>
          </a:ln>
          <a:extLst/>
        </p:spPr>
        <p:txBody>
          <a:bodyPr rot="0" vert="horz" wrap="square" lIns="91440" tIns="45720" rIns="91440" bIns="45720" anchor="t" anchorCtr="0" upright="1">
            <a:noAutofit/>
          </a:bodyPr>
          <a:lstStyle/>
          <a:p>
            <a:r>
              <a:rPr lang="en-US" sz="2000" dirty="0" smtClean="0">
                <a:effectLst/>
                <a:latin typeface="Calibri"/>
                <a:ea typeface="MS Mincho"/>
                <a:cs typeface="Times New Roman"/>
              </a:rPr>
              <a:t>The </a:t>
            </a:r>
            <a:r>
              <a:rPr lang="en-US" sz="2000" b="1" dirty="0" smtClean="0">
                <a:latin typeface="Calibri"/>
                <a:ea typeface="MS Mincho"/>
                <a:cs typeface="Times New Roman"/>
              </a:rPr>
              <a:t>SSHeW</a:t>
            </a:r>
            <a:r>
              <a:rPr lang="en-US" sz="2000" b="1" dirty="0" smtClean="0">
                <a:effectLst/>
                <a:latin typeface="Calibri"/>
                <a:ea typeface="MS Mincho"/>
                <a:cs typeface="Times New Roman"/>
              </a:rPr>
              <a:t> </a:t>
            </a:r>
            <a:r>
              <a:rPr lang="en-US" sz="2000" dirty="0">
                <a:effectLst/>
                <a:latin typeface="Calibri"/>
                <a:ea typeface="MS Mincho"/>
                <a:cs typeface="Times New Roman"/>
              </a:rPr>
              <a:t>study: </a:t>
            </a:r>
            <a:r>
              <a:rPr lang="en-US" sz="2000" dirty="0" smtClean="0">
                <a:effectLst/>
                <a:latin typeface="Calibri"/>
                <a:ea typeface="MS Mincho"/>
                <a:cs typeface="Times New Roman"/>
              </a:rPr>
              <a:t>(</a:t>
            </a:r>
            <a:r>
              <a:rPr lang="en-GB" sz="1600" u="sng" dirty="0" smtClean="0"/>
              <a:t>S</a:t>
            </a:r>
            <a:r>
              <a:rPr lang="en-GB" sz="1600" dirty="0" smtClean="0"/>
              <a:t>topping </a:t>
            </a:r>
            <a:r>
              <a:rPr lang="en-GB" sz="1600" u="sng" dirty="0"/>
              <a:t>S</a:t>
            </a:r>
            <a:r>
              <a:rPr lang="en-GB" sz="1600" dirty="0"/>
              <a:t>lips among </a:t>
            </a:r>
            <a:r>
              <a:rPr lang="en-GB" sz="1600" u="sng" dirty="0"/>
              <a:t>He</a:t>
            </a:r>
            <a:r>
              <a:rPr lang="en-GB" sz="1600" dirty="0"/>
              <a:t>althcare </a:t>
            </a:r>
            <a:r>
              <a:rPr lang="en-GB" sz="1600" u="sng" dirty="0" smtClean="0"/>
              <a:t>W</a:t>
            </a:r>
            <a:r>
              <a:rPr lang="en-GB" sz="1600" dirty="0" smtClean="0"/>
              <a:t>orkers) </a:t>
            </a:r>
            <a:r>
              <a:rPr lang="en-GB" sz="1600" b="1" dirty="0" smtClean="0"/>
              <a:t> </a:t>
            </a:r>
            <a:endParaRPr lang="en-US" sz="1600" dirty="0" smtClean="0">
              <a:effectLst/>
              <a:latin typeface="Calibri"/>
              <a:ea typeface="MS Mincho"/>
              <a:cs typeface="Times New Roman"/>
            </a:endParaRPr>
          </a:p>
          <a:p>
            <a:endParaRPr lang="en-US" sz="900" b="1" dirty="0" smtClean="0">
              <a:effectLst/>
              <a:latin typeface="Calibri"/>
              <a:ea typeface="MS Mincho"/>
              <a:cs typeface="Times New Roman"/>
            </a:endParaRPr>
          </a:p>
          <a:p>
            <a:r>
              <a:rPr lang="en-US" sz="1600" dirty="0" smtClean="0">
                <a:effectLst/>
                <a:latin typeface="Calibri"/>
                <a:ea typeface="MS Mincho"/>
                <a:cs typeface="Times New Roman"/>
              </a:rPr>
              <a:t>A </a:t>
            </a:r>
            <a:r>
              <a:rPr lang="en-GB" sz="1600" dirty="0" smtClean="0">
                <a:effectLst/>
                <a:latin typeface="Calibri"/>
                <a:ea typeface="MS Mincho"/>
                <a:cs typeface="Times New Roman"/>
              </a:rPr>
              <a:t>research study </a:t>
            </a:r>
            <a:r>
              <a:rPr lang="en-GB" sz="1600" dirty="0" smtClean="0">
                <a:latin typeface="Calibri"/>
                <a:ea typeface="MS Mincho"/>
                <a:cs typeface="Times New Roman"/>
              </a:rPr>
              <a:t>about slip resistant footwear in the workplace</a:t>
            </a:r>
            <a:endParaRPr lang="en-GB" sz="1600" dirty="0" smtClean="0">
              <a:effectLst/>
              <a:latin typeface="Calibri"/>
              <a:ea typeface="MS Mincho"/>
              <a:cs typeface="Times New Roman"/>
            </a:endParaRPr>
          </a:p>
          <a:p>
            <a:endParaRPr lang="en-GB" sz="800" i="1" dirty="0" smtClean="0">
              <a:ea typeface="MS Mincho"/>
              <a:cs typeface="Times New Roman"/>
            </a:endParaRPr>
          </a:p>
          <a:p>
            <a:r>
              <a:rPr lang="en-GB" sz="2000" b="1" i="1" dirty="0" smtClean="0">
                <a:ea typeface="MS Mincho"/>
                <a:cs typeface="Times New Roman"/>
              </a:rPr>
              <a:t>Can </a:t>
            </a:r>
            <a:r>
              <a:rPr lang="en-GB" sz="2000" b="1" i="1" dirty="0">
                <a:ea typeface="MS Mincho"/>
                <a:cs typeface="Times New Roman"/>
              </a:rPr>
              <a:t>you help?</a:t>
            </a:r>
            <a:endParaRPr lang="en-GB" sz="2000" b="1" dirty="0">
              <a:ea typeface="MS Mincho"/>
              <a:cs typeface="Times New Roman"/>
            </a:endParaRPr>
          </a:p>
          <a:p>
            <a:r>
              <a:rPr lang="en-GB" dirty="0">
                <a:effectLst/>
                <a:latin typeface="Calibri"/>
                <a:ea typeface="MS Mincho"/>
                <a:cs typeface="Times New Roman"/>
              </a:rPr>
              <a:t> </a:t>
            </a:r>
          </a:p>
        </p:txBody>
      </p:sp>
      <p:sp>
        <p:nvSpPr>
          <p:cNvPr id="22" name="TextBox 21"/>
          <p:cNvSpPr txBox="1"/>
          <p:nvPr/>
        </p:nvSpPr>
        <p:spPr>
          <a:xfrm>
            <a:off x="272808" y="2241485"/>
            <a:ext cx="2881732" cy="461665"/>
          </a:xfrm>
          <a:prstGeom prst="rect">
            <a:avLst/>
          </a:prstGeom>
          <a:noFill/>
        </p:spPr>
        <p:txBody>
          <a:bodyPr wrap="square" rtlCol="0">
            <a:spAutoFit/>
          </a:bodyPr>
          <a:lstStyle/>
          <a:p>
            <a:r>
              <a:rPr lang="en-GB" sz="1200" b="1" dirty="0">
                <a:latin typeface="Arial" panose="020B0604020202020204" pitchFamily="34" charset="0"/>
                <a:cs typeface="Arial" panose="020B0604020202020204" pitchFamily="34" charset="0"/>
              </a:rPr>
              <a:t>We invite you to take part in a study</a:t>
            </a:r>
            <a:endParaRPr lang="en-GB" sz="12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p:txBody>
      </p:sp>
      <p:sp>
        <p:nvSpPr>
          <p:cNvPr id="19" name="Text Box 2"/>
          <p:cNvSpPr txBox="1">
            <a:spLocks noChangeArrowheads="1"/>
          </p:cNvSpPr>
          <p:nvPr/>
        </p:nvSpPr>
        <p:spPr bwMode="auto">
          <a:xfrm>
            <a:off x="4216435" y="704528"/>
            <a:ext cx="2412557" cy="275588"/>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lgn="ctr">
              <a:lnSpc>
                <a:spcPct val="115000"/>
              </a:lnSpc>
              <a:spcAft>
                <a:spcPts val="1000"/>
              </a:spcAft>
            </a:pPr>
            <a:r>
              <a:rPr lang="en-GB" sz="1100" dirty="0" smtClean="0">
                <a:latin typeface="Calibri"/>
                <a:ea typeface="MS Mincho"/>
                <a:cs typeface="Times New Roman"/>
              </a:rPr>
              <a:t>(&lt;&lt;</a:t>
            </a:r>
            <a:r>
              <a:rPr lang="en-GB" sz="1100" dirty="0" smtClean="0">
                <a:effectLst/>
                <a:latin typeface="Calibri"/>
                <a:ea typeface="MS Mincho"/>
                <a:cs typeface="Times New Roman"/>
              </a:rPr>
              <a:t>INSERT </a:t>
            </a:r>
            <a:r>
              <a:rPr lang="en-GB" sz="1100" dirty="0">
                <a:effectLst/>
                <a:latin typeface="Calibri"/>
                <a:ea typeface="MS Mincho"/>
                <a:cs typeface="Times New Roman"/>
              </a:rPr>
              <a:t>LOCAL TRUST </a:t>
            </a:r>
            <a:r>
              <a:rPr lang="en-GB" sz="1100" dirty="0" smtClean="0">
                <a:effectLst/>
                <a:latin typeface="Calibri"/>
                <a:ea typeface="MS Mincho"/>
                <a:cs typeface="Times New Roman"/>
              </a:rPr>
              <a:t>LOGO&gt;&gt;)</a:t>
            </a:r>
            <a:endParaRPr lang="en-GB" sz="1100" dirty="0">
              <a:effectLst/>
              <a:latin typeface="Calibri"/>
              <a:ea typeface="MS Mincho"/>
              <a:cs typeface="Times New Roman"/>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54525" y="367763"/>
            <a:ext cx="574675" cy="2647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 Box 2"/>
          <p:cNvSpPr txBox="1">
            <a:spLocks noChangeArrowheads="1"/>
          </p:cNvSpPr>
          <p:nvPr/>
        </p:nvSpPr>
        <p:spPr bwMode="auto">
          <a:xfrm>
            <a:off x="4216435" y="23858"/>
            <a:ext cx="2676722" cy="320630"/>
          </a:xfrm>
          <a:prstGeom prst="rect">
            <a:avLst/>
          </a:prstGeom>
          <a:noFill/>
          <a:ln w="9525">
            <a:noFill/>
            <a:miter lim="800000"/>
            <a:headEnd/>
            <a:tailEnd/>
          </a:ln>
        </p:spPr>
        <p:txBody>
          <a:bodyPr rot="0" vert="horz" wrap="square" lIns="91440" tIns="45720" rIns="91440" bIns="45720" anchor="t" anchorCtr="0">
            <a:noAutofit/>
          </a:bodyPr>
          <a:lstStyle/>
          <a:p>
            <a:pPr>
              <a:lnSpc>
                <a:spcPct val="115000"/>
              </a:lnSpc>
              <a:spcAft>
                <a:spcPts val="1000"/>
              </a:spcAft>
            </a:pPr>
            <a:r>
              <a:rPr lang="en-GB" sz="800" dirty="0" smtClean="0">
                <a:effectLst/>
                <a:latin typeface="Calibri"/>
                <a:ea typeface="MS Mincho"/>
                <a:cs typeface="Times New Roman"/>
              </a:rPr>
              <a:t>Participant </a:t>
            </a:r>
            <a:r>
              <a:rPr lang="en-GB" sz="800" dirty="0">
                <a:effectLst/>
                <a:latin typeface="Calibri"/>
                <a:ea typeface="MS Mincho"/>
                <a:cs typeface="Times New Roman"/>
              </a:rPr>
              <a:t>Information </a:t>
            </a:r>
            <a:r>
              <a:rPr lang="en-GB" sz="800" dirty="0" smtClean="0">
                <a:effectLst/>
                <a:latin typeface="Calibri"/>
                <a:ea typeface="MS Mincho"/>
                <a:cs typeface="Times New Roman"/>
              </a:rPr>
              <a:t>Sheet </a:t>
            </a:r>
            <a:r>
              <a:rPr lang="en-GB" sz="800" dirty="0">
                <a:latin typeface="Calibri"/>
                <a:ea typeface="MS Mincho"/>
                <a:cs typeface="Times New Roman"/>
              </a:rPr>
              <a:t> </a:t>
            </a:r>
            <a:r>
              <a:rPr lang="en-GB" sz="800" dirty="0" smtClean="0">
                <a:effectLst/>
                <a:latin typeface="Calibri"/>
                <a:ea typeface="MS Mincho"/>
                <a:cs typeface="Times New Roman"/>
              </a:rPr>
              <a:t> v3.0    03.03.2017 Iras id </a:t>
            </a:r>
            <a:r>
              <a:rPr lang="en-GB" sz="800" dirty="0">
                <a:ea typeface="MS Mincho"/>
                <a:cs typeface="Times New Roman"/>
              </a:rPr>
              <a:t>216827</a:t>
            </a:r>
            <a:endParaRPr lang="en-GB" sz="800" strike="sngStrike" dirty="0">
              <a:ea typeface="MS Mincho"/>
              <a:cs typeface="Times New Roman"/>
            </a:endParaRPr>
          </a:p>
          <a:p>
            <a:pPr>
              <a:lnSpc>
                <a:spcPct val="115000"/>
              </a:lnSpc>
              <a:spcAft>
                <a:spcPts val="1000"/>
              </a:spcAft>
            </a:pPr>
            <a:endParaRPr lang="en-GB" sz="800" strike="sngStrike" dirty="0">
              <a:effectLst/>
              <a:latin typeface="Calibri"/>
              <a:ea typeface="MS Mincho"/>
              <a:cs typeface="Times New Roman"/>
            </a:endParaRPr>
          </a:p>
        </p:txBody>
      </p:sp>
      <p:sp>
        <p:nvSpPr>
          <p:cNvPr id="3" name="TextBox 2"/>
          <p:cNvSpPr txBox="1"/>
          <p:nvPr/>
        </p:nvSpPr>
        <p:spPr>
          <a:xfrm>
            <a:off x="5229200" y="344488"/>
            <a:ext cx="1224136" cy="276999"/>
          </a:xfrm>
          <a:prstGeom prst="rect">
            <a:avLst/>
          </a:prstGeom>
          <a:noFill/>
        </p:spPr>
        <p:txBody>
          <a:bodyPr wrap="square" rtlCol="0">
            <a:spAutoFit/>
          </a:bodyPr>
          <a:lstStyle/>
          <a:p>
            <a:r>
              <a:rPr lang="en-GB" sz="1200" dirty="0" smtClean="0"/>
              <a:t>Insert trial logo</a:t>
            </a:r>
            <a:endParaRPr lang="en-GB" sz="1200" dirty="0"/>
          </a:p>
        </p:txBody>
      </p:sp>
    </p:spTree>
    <p:extLst>
      <p:ext uri="{BB962C8B-B14F-4D97-AF65-F5344CB8AC3E}">
        <p14:creationId xmlns:p14="http://schemas.microsoft.com/office/powerpoint/2010/main" val="5402824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582358" y="9622868"/>
            <a:ext cx="360040" cy="344488"/>
          </a:xfrm>
        </p:spPr>
        <p:txBody>
          <a:bodyPr/>
          <a:lstStyle/>
          <a:p>
            <a:r>
              <a:rPr lang="en-GB" dirty="0" smtClean="0"/>
              <a:t>2.</a:t>
            </a:r>
            <a:endParaRPr lang="en-GB" dirty="0"/>
          </a:p>
        </p:txBody>
      </p:sp>
      <p:sp>
        <p:nvSpPr>
          <p:cNvPr id="3" name="TextBox 2"/>
          <p:cNvSpPr txBox="1"/>
          <p:nvPr/>
        </p:nvSpPr>
        <p:spPr>
          <a:xfrm>
            <a:off x="295293" y="776536"/>
            <a:ext cx="3023994" cy="9371027"/>
          </a:xfrm>
          <a:prstGeom prst="rect">
            <a:avLst/>
          </a:prstGeom>
          <a:noFill/>
          <a:ln w="19050">
            <a:solidFill>
              <a:srgbClr val="0070C0"/>
            </a:solidFill>
          </a:ln>
        </p:spPr>
        <p:txBody>
          <a:bodyPr wrap="square" rtlCol="0">
            <a:spAutoFit/>
          </a:bodyPr>
          <a:lstStyle/>
          <a:p>
            <a:pPr>
              <a:spcAft>
                <a:spcPts val="600"/>
              </a:spcAft>
            </a:pPr>
            <a:r>
              <a:rPr lang="en-GB" sz="1100" dirty="0">
                <a:latin typeface="Arial" panose="020B0604020202020204" pitchFamily="34" charset="0"/>
                <a:ea typeface="MS Mincho"/>
                <a:cs typeface="Arial" panose="020B0604020202020204" pitchFamily="34" charset="0"/>
              </a:rPr>
              <a:t>P</a:t>
            </a:r>
            <a:r>
              <a:rPr lang="en-GB" sz="1100" dirty="0" smtClean="0">
                <a:latin typeface="Arial" panose="020B0604020202020204" pitchFamily="34" charset="0"/>
                <a:ea typeface="MS Mincho"/>
                <a:cs typeface="Arial" panose="020B0604020202020204" pitchFamily="34" charset="0"/>
              </a:rPr>
              <a:t>eople in this study will be allocated to either Group A or Group B:</a:t>
            </a:r>
          </a:p>
          <a:p>
            <a:pPr>
              <a:spcAft>
                <a:spcPts val="0"/>
              </a:spcAft>
            </a:pPr>
            <a:r>
              <a:rPr lang="en-GB" sz="1100" dirty="0" smtClean="0">
                <a:latin typeface="Arial" panose="020B0604020202020204" pitchFamily="34" charset="0"/>
                <a:ea typeface="MS Mincho"/>
                <a:cs typeface="Arial" panose="020B0604020202020204" pitchFamily="34" charset="0"/>
              </a:rPr>
              <a:t>Group A will be given a free pair of slip resistant shoes provided by ‘Shoes for Crews’ to be worn at work for 14 weeks.</a:t>
            </a:r>
          </a:p>
          <a:p>
            <a:pPr>
              <a:spcBef>
                <a:spcPts val="600"/>
              </a:spcBef>
              <a:spcAft>
                <a:spcPts val="600"/>
              </a:spcAft>
            </a:pPr>
            <a:r>
              <a:rPr lang="en-GB" sz="1100" b="1" dirty="0">
                <a:latin typeface="Arial" panose="020B0604020202020204" pitchFamily="34" charset="0"/>
                <a:ea typeface="MS Mincho"/>
                <a:cs typeface="Arial" panose="020B0604020202020204" pitchFamily="34" charset="0"/>
              </a:rPr>
              <a:t>o</a:t>
            </a:r>
            <a:r>
              <a:rPr lang="en-GB" sz="1100" b="1" dirty="0" smtClean="0">
                <a:latin typeface="Arial" panose="020B0604020202020204" pitchFamily="34" charset="0"/>
                <a:ea typeface="MS Mincho"/>
                <a:cs typeface="Arial" panose="020B0604020202020204" pitchFamily="34" charset="0"/>
              </a:rPr>
              <a:t>r</a:t>
            </a:r>
          </a:p>
          <a:p>
            <a:pPr>
              <a:spcAft>
                <a:spcPts val="0"/>
              </a:spcAft>
            </a:pPr>
            <a:r>
              <a:rPr lang="en-GB" sz="1100" dirty="0" smtClean="0">
                <a:latin typeface="Arial" panose="020B0604020202020204" pitchFamily="34" charset="0"/>
                <a:ea typeface="MS Mincho"/>
                <a:cs typeface="Arial" panose="020B0604020202020204" pitchFamily="34" charset="0"/>
              </a:rPr>
              <a:t>Group B will be asked to wear your usual footwear to work for 14 weeks. When the trial has finished in your trust you will be offered a free pair of slip </a:t>
            </a:r>
            <a:r>
              <a:rPr lang="en-GB" sz="1100" dirty="0">
                <a:latin typeface="Arial" panose="020B0604020202020204" pitchFamily="34" charset="0"/>
                <a:ea typeface="MS Mincho"/>
                <a:cs typeface="Arial" panose="020B0604020202020204" pitchFamily="34" charset="0"/>
              </a:rPr>
              <a:t>resistant shoes provided by ‘Shoes for </a:t>
            </a:r>
            <a:r>
              <a:rPr lang="en-GB" sz="1100" dirty="0" smtClean="0">
                <a:latin typeface="Arial" panose="020B0604020202020204" pitchFamily="34" charset="0"/>
                <a:ea typeface="MS Mincho"/>
                <a:cs typeface="Arial" panose="020B0604020202020204" pitchFamily="34" charset="0"/>
              </a:rPr>
              <a:t>Crews’.</a:t>
            </a:r>
            <a:endParaRPr lang="en-GB" sz="1100" dirty="0">
              <a:latin typeface="Arial" panose="020B0604020202020204" pitchFamily="34" charset="0"/>
              <a:ea typeface="MS Mincho"/>
              <a:cs typeface="Arial" panose="020B0604020202020204" pitchFamily="34" charset="0"/>
            </a:endParaRPr>
          </a:p>
          <a:p>
            <a:pPr>
              <a:lnSpc>
                <a:spcPct val="115000"/>
              </a:lnSpc>
              <a:spcAft>
                <a:spcPts val="0"/>
              </a:spcAft>
            </a:pPr>
            <a:endParaRPr lang="en-GB" sz="1100" dirty="0">
              <a:latin typeface="Arial" panose="020B0604020202020204" pitchFamily="34" charset="0"/>
              <a:ea typeface="MS Mincho"/>
              <a:cs typeface="Arial" panose="020B0604020202020204" pitchFamily="34" charset="0"/>
            </a:endParaRPr>
          </a:p>
          <a:p>
            <a:pPr marL="228600" indent="-228600">
              <a:lnSpc>
                <a:spcPct val="115000"/>
              </a:lnSpc>
              <a:spcAft>
                <a:spcPts val="0"/>
              </a:spcAft>
              <a:buAutoNum type="alphaUcPeriod"/>
            </a:pPr>
            <a:r>
              <a:rPr lang="en-GB" sz="1200" b="1" dirty="0">
                <a:solidFill>
                  <a:prstClr val="black"/>
                </a:solidFill>
                <a:latin typeface="Arial" panose="020B0604020202020204" pitchFamily="34" charset="0"/>
                <a:ea typeface="MS Mincho"/>
                <a:cs typeface="Arial" panose="020B0604020202020204" pitchFamily="34" charset="0"/>
              </a:rPr>
              <a:t>Slip resistant shoes offered at the start of the study</a:t>
            </a:r>
          </a:p>
          <a:p>
            <a:r>
              <a:rPr lang="en-GB" sz="1100" dirty="0">
                <a:latin typeface="Arial" panose="020B0604020202020204" pitchFamily="34" charset="0"/>
                <a:cs typeface="Arial" panose="020B0604020202020204" pitchFamily="34" charset="0"/>
              </a:rPr>
              <a:t>If you are offered slip resistant shoes at the </a:t>
            </a:r>
            <a:r>
              <a:rPr lang="en-GB" sz="1100" dirty="0" smtClean="0">
                <a:latin typeface="Arial" panose="020B0604020202020204" pitchFamily="34" charset="0"/>
                <a:cs typeface="Arial" panose="020B0604020202020204" pitchFamily="34" charset="0"/>
              </a:rPr>
              <a:t>start of </a:t>
            </a:r>
            <a:r>
              <a:rPr lang="en-GB" sz="1100" dirty="0">
                <a:latin typeface="Arial" panose="020B0604020202020204" pitchFamily="34" charset="0"/>
                <a:cs typeface="Arial" panose="020B0604020202020204" pitchFamily="34" charset="0"/>
              </a:rPr>
              <a:t>the study, </a:t>
            </a:r>
            <a:r>
              <a:rPr lang="en-GB" sz="1100" dirty="0" smtClean="0">
                <a:latin typeface="Arial" panose="020B0604020202020204" pitchFamily="34" charset="0"/>
                <a:cs typeface="Arial" panose="020B0604020202020204" pitchFamily="34" charset="0"/>
              </a:rPr>
              <a:t>you will need </a:t>
            </a:r>
            <a:r>
              <a:rPr lang="en-GB" sz="1100" dirty="0">
                <a:latin typeface="Arial" panose="020B0604020202020204" pitchFamily="34" charset="0"/>
                <a:cs typeface="Arial" panose="020B0604020202020204" pitchFamily="34" charset="0"/>
              </a:rPr>
              <a:t>to collect the shoes at a pop-up shoe shop at a location within the Trust. </a:t>
            </a:r>
            <a:r>
              <a:rPr lang="en-GB" sz="1100" dirty="0" smtClean="0">
                <a:latin typeface="Arial" panose="020B0604020202020204" pitchFamily="34" charset="0"/>
                <a:cs typeface="Arial" panose="020B0604020202020204" pitchFamily="34" charset="0"/>
              </a:rPr>
              <a:t>We will tell you when and where the shop will be open. The </a:t>
            </a:r>
            <a:r>
              <a:rPr lang="en-GB" sz="1100" dirty="0">
                <a:latin typeface="Arial" panose="020B0604020202020204" pitchFamily="34" charset="0"/>
                <a:cs typeface="Arial" panose="020B0604020202020204" pitchFamily="34" charset="0"/>
              </a:rPr>
              <a:t>shop will be open for </a:t>
            </a:r>
            <a:r>
              <a:rPr lang="en-GB" sz="1100" dirty="0" smtClean="0">
                <a:latin typeface="Arial" panose="020B0604020202020204" pitchFamily="34" charset="0"/>
                <a:cs typeface="Arial" panose="020B0604020202020204" pitchFamily="34" charset="0"/>
              </a:rPr>
              <a:t>two weeks. You should then wear the shoes whenever you are at work. At </a:t>
            </a:r>
            <a:r>
              <a:rPr lang="en-GB" sz="1100" dirty="0">
                <a:latin typeface="Arial" panose="020B0604020202020204" pitchFamily="34" charset="0"/>
                <a:cs typeface="Arial" panose="020B0604020202020204" pitchFamily="34" charset="0"/>
              </a:rPr>
              <a:t>the end of the study you may keep the shoes. </a:t>
            </a:r>
            <a:r>
              <a:rPr lang="en-GB" sz="1100" dirty="0" smtClean="0">
                <a:latin typeface="Arial" panose="020B0604020202020204" pitchFamily="34" charset="0"/>
                <a:cs typeface="Arial" panose="020B0604020202020204" pitchFamily="34" charset="0"/>
              </a:rPr>
              <a:t>If you need to exchange them because they are the wrong size or are uncomfortable, they need to be returned directly to ‘</a:t>
            </a:r>
            <a:r>
              <a:rPr lang="en-GB" sz="1100" dirty="0" smtClean="0">
                <a:latin typeface="Arial" panose="020B0604020202020204" pitchFamily="34" charset="0"/>
                <a:ea typeface="MS Mincho"/>
                <a:cs typeface="Arial" panose="020B0604020202020204" pitchFamily="34" charset="0"/>
              </a:rPr>
              <a:t>Shoes </a:t>
            </a:r>
            <a:r>
              <a:rPr lang="en-GB" sz="1100" dirty="0">
                <a:latin typeface="Arial" panose="020B0604020202020204" pitchFamily="34" charset="0"/>
                <a:ea typeface="MS Mincho"/>
                <a:cs typeface="Arial" panose="020B0604020202020204" pitchFamily="34" charset="0"/>
              </a:rPr>
              <a:t>for </a:t>
            </a:r>
            <a:r>
              <a:rPr lang="en-GB" sz="1100" dirty="0" smtClean="0">
                <a:latin typeface="Arial" panose="020B0604020202020204" pitchFamily="34" charset="0"/>
                <a:ea typeface="MS Mincho"/>
                <a:cs typeface="Arial" panose="020B0604020202020204" pitchFamily="34" charset="0"/>
              </a:rPr>
              <a:t>Crews’ using a freepost returns label. They need to be </a:t>
            </a:r>
            <a:r>
              <a:rPr lang="en-GB" sz="1100" dirty="0" smtClean="0">
                <a:latin typeface="Arial" panose="020B0604020202020204" pitchFamily="34" charset="0"/>
                <a:cs typeface="Arial" panose="020B0604020202020204" pitchFamily="34" charset="0"/>
              </a:rPr>
              <a:t>unworn, and in a saleable condition and returned in their original packaging.  We will text you once a month to ask you how often you are wearing your trial shoes.</a:t>
            </a:r>
            <a:endParaRPr lang="en-GB" sz="1100" dirty="0">
              <a:latin typeface="Arial" panose="020B0604020202020204" pitchFamily="34" charset="0"/>
              <a:cs typeface="Arial" panose="020B0604020202020204" pitchFamily="34" charset="0"/>
            </a:endParaRPr>
          </a:p>
          <a:p>
            <a:endParaRPr lang="en-GB" sz="1100" b="1" dirty="0" smtClean="0">
              <a:latin typeface="Arial" panose="020B0604020202020204" pitchFamily="34" charset="0"/>
              <a:cs typeface="Arial" panose="020B0604020202020204" pitchFamily="34" charset="0"/>
            </a:endParaRPr>
          </a:p>
          <a:p>
            <a:r>
              <a:rPr lang="en-GB" sz="1100" b="1" dirty="0" smtClean="0">
                <a:latin typeface="Arial" panose="020B0604020202020204" pitchFamily="34" charset="0"/>
                <a:cs typeface="Arial" panose="020B0604020202020204" pitchFamily="34" charset="0"/>
              </a:rPr>
              <a:t>Interview</a:t>
            </a:r>
            <a:endParaRPr lang="en-GB" sz="1100" dirty="0">
              <a:latin typeface="Arial" panose="020B0604020202020204" pitchFamily="34" charset="0"/>
              <a:cs typeface="Arial" panose="020B0604020202020204" pitchFamily="34" charset="0"/>
            </a:endParaRPr>
          </a:p>
          <a:p>
            <a:r>
              <a:rPr lang="en-GB" sz="1100" dirty="0">
                <a:latin typeface="Arial" panose="020B0604020202020204" pitchFamily="34" charset="0"/>
                <a:cs typeface="Arial" panose="020B0604020202020204" pitchFamily="34" charset="0"/>
              </a:rPr>
              <a:t>You may be invited to take part in a </a:t>
            </a:r>
            <a:r>
              <a:rPr lang="en-GB" sz="1100" dirty="0" smtClean="0">
                <a:latin typeface="Arial" panose="020B0604020202020204" pitchFamily="34" charset="0"/>
                <a:cs typeface="Arial" panose="020B0604020202020204" pitchFamily="34" charset="0"/>
              </a:rPr>
              <a:t>telephone interview </a:t>
            </a:r>
            <a:r>
              <a:rPr lang="en-GB" sz="1100" dirty="0">
                <a:latin typeface="Arial" panose="020B0604020202020204" pitchFamily="34" charset="0"/>
                <a:cs typeface="Arial" panose="020B0604020202020204" pitchFamily="34" charset="0"/>
              </a:rPr>
              <a:t>to share your experience of taking part in the study and to see what you thought about the shoes. </a:t>
            </a:r>
            <a:r>
              <a:rPr lang="en-GB" sz="1100" dirty="0" smtClean="0">
                <a:latin typeface="Arial" panose="020B0604020202020204" pitchFamily="34" charset="0"/>
                <a:cs typeface="Arial" panose="020B0604020202020204" pitchFamily="34" charset="0"/>
              </a:rPr>
              <a:t>The </a:t>
            </a:r>
            <a:r>
              <a:rPr lang="en-GB" sz="1100" dirty="0">
                <a:latin typeface="Arial" panose="020B0604020202020204" pitchFamily="34" charset="0"/>
                <a:cs typeface="Arial" panose="020B0604020202020204" pitchFamily="34" charset="0"/>
              </a:rPr>
              <a:t>interview </a:t>
            </a:r>
            <a:r>
              <a:rPr lang="en-GB" sz="1100" dirty="0" smtClean="0">
                <a:latin typeface="Arial" panose="020B0604020202020204" pitchFamily="34" charset="0"/>
                <a:cs typeface="Arial" panose="020B0604020202020204" pitchFamily="34" charset="0"/>
              </a:rPr>
              <a:t>would </a:t>
            </a:r>
            <a:r>
              <a:rPr lang="en-GB" sz="1100" dirty="0">
                <a:latin typeface="Arial" panose="020B0604020202020204" pitchFamily="34" charset="0"/>
                <a:cs typeface="Arial" panose="020B0604020202020204" pitchFamily="34" charset="0"/>
              </a:rPr>
              <a:t>last </a:t>
            </a:r>
            <a:r>
              <a:rPr lang="en-GB" sz="1100" dirty="0" smtClean="0">
                <a:latin typeface="Arial" panose="020B0604020202020204" pitchFamily="34" charset="0"/>
                <a:cs typeface="Arial" panose="020B0604020202020204" pitchFamily="34" charset="0"/>
              </a:rPr>
              <a:t>between 30 and 60 minutes </a:t>
            </a:r>
            <a:r>
              <a:rPr lang="en-GB" sz="1100" dirty="0">
                <a:latin typeface="Arial" panose="020B0604020202020204" pitchFamily="34" charset="0"/>
                <a:cs typeface="Arial" panose="020B0604020202020204" pitchFamily="34" charset="0"/>
              </a:rPr>
              <a:t>and </a:t>
            </a:r>
            <a:r>
              <a:rPr lang="en-GB" sz="1100" dirty="0" smtClean="0">
                <a:latin typeface="Arial" panose="020B0604020202020204" pitchFamily="34" charset="0"/>
                <a:cs typeface="Arial" panose="020B0604020202020204" pitchFamily="34" charset="0"/>
              </a:rPr>
              <a:t>be held at a time </a:t>
            </a:r>
            <a:r>
              <a:rPr lang="en-GB" sz="1100" dirty="0">
                <a:latin typeface="Arial" panose="020B0604020202020204" pitchFamily="34" charset="0"/>
                <a:cs typeface="Arial" panose="020B0604020202020204" pitchFamily="34" charset="0"/>
              </a:rPr>
              <a:t>to suit you. </a:t>
            </a:r>
            <a:r>
              <a:rPr lang="en-GB" sz="1100" dirty="0" smtClean="0">
                <a:latin typeface="Arial" panose="020B0604020202020204" pitchFamily="34" charset="0"/>
                <a:cs typeface="Arial" panose="020B0604020202020204" pitchFamily="34" charset="0"/>
              </a:rPr>
              <a:t>Taking </a:t>
            </a:r>
            <a:r>
              <a:rPr lang="en-GB" sz="1100" dirty="0">
                <a:latin typeface="Arial" panose="020B0604020202020204" pitchFamily="34" charset="0"/>
                <a:cs typeface="Arial" panose="020B0604020202020204" pitchFamily="34" charset="0"/>
              </a:rPr>
              <a:t>part in the interview is </a:t>
            </a:r>
            <a:r>
              <a:rPr lang="en-GB" sz="1100" dirty="0" smtClean="0">
                <a:latin typeface="Arial" panose="020B0604020202020204" pitchFamily="34" charset="0"/>
                <a:cs typeface="Arial" panose="020B0604020202020204" pitchFamily="34" charset="0"/>
              </a:rPr>
              <a:t>voluntary </a:t>
            </a:r>
            <a:r>
              <a:rPr lang="en-GB" sz="1100" dirty="0">
                <a:latin typeface="Arial" panose="020B0604020202020204" pitchFamily="34" charset="0"/>
                <a:cs typeface="Arial" panose="020B0604020202020204" pitchFamily="34" charset="0"/>
              </a:rPr>
              <a:t>and you can take part in the main study without participating in </a:t>
            </a:r>
            <a:r>
              <a:rPr lang="en-GB" sz="1100" dirty="0" smtClean="0">
                <a:latin typeface="Arial" panose="020B0604020202020204" pitchFamily="34" charset="0"/>
                <a:cs typeface="Arial" panose="020B0604020202020204" pitchFamily="34" charset="0"/>
              </a:rPr>
              <a:t>the interview.</a:t>
            </a:r>
            <a:endParaRPr lang="en-GB" sz="1100" strike="sngStrike" dirty="0">
              <a:solidFill>
                <a:srgbClr val="FF0000"/>
              </a:solidFill>
              <a:latin typeface="Arial" panose="020B0604020202020204" pitchFamily="34" charset="0"/>
              <a:cs typeface="Arial" panose="020B0604020202020204" pitchFamily="34" charset="0"/>
            </a:endParaRPr>
          </a:p>
          <a:p>
            <a:endParaRPr lang="en-GB" sz="1100" b="1" dirty="0" smtClean="0">
              <a:latin typeface="Arial" panose="020B0604020202020204" pitchFamily="34" charset="0"/>
              <a:cs typeface="Arial" panose="020B0604020202020204" pitchFamily="34" charset="0"/>
            </a:endParaRPr>
          </a:p>
          <a:p>
            <a:r>
              <a:rPr lang="en-GB" sz="1100" b="1" dirty="0" smtClean="0">
                <a:latin typeface="Arial" panose="020B0604020202020204" pitchFamily="34" charset="0"/>
                <a:cs typeface="Arial" panose="020B0604020202020204" pitchFamily="34" charset="0"/>
              </a:rPr>
              <a:t>Shoe </a:t>
            </a:r>
            <a:r>
              <a:rPr lang="en-GB" sz="1100" b="1" dirty="0">
                <a:latin typeface="Arial" panose="020B0604020202020204" pitchFamily="34" charset="0"/>
                <a:cs typeface="Arial" panose="020B0604020202020204" pitchFamily="34" charset="0"/>
              </a:rPr>
              <a:t>testing for </a:t>
            </a:r>
            <a:r>
              <a:rPr lang="en-GB" sz="1100" b="1" dirty="0" smtClean="0">
                <a:latin typeface="Arial" panose="020B0604020202020204" pitchFamily="34" charset="0"/>
                <a:cs typeface="Arial" panose="020B0604020202020204" pitchFamily="34" charset="0"/>
              </a:rPr>
              <a:t>wear of trial shoes</a:t>
            </a:r>
            <a:endParaRPr lang="en-GB" sz="1100" dirty="0">
              <a:latin typeface="Arial" panose="020B0604020202020204" pitchFamily="34" charset="0"/>
              <a:cs typeface="Arial" panose="020B0604020202020204" pitchFamily="34" charset="0"/>
            </a:endParaRPr>
          </a:p>
          <a:p>
            <a:r>
              <a:rPr lang="en-GB" sz="1100" dirty="0" smtClean="0">
                <a:latin typeface="Arial" panose="020B0604020202020204" pitchFamily="34" charset="0"/>
                <a:cs typeface="Arial" panose="020B0604020202020204" pitchFamily="34" charset="0"/>
              </a:rPr>
              <a:t>At the end of the study we will open a pop-up shoe shop in  your Trust and you may be asked to take your shoes along so they can be tested for wear. This will only take a few minutes and your shoes will be returned to you immediately afterwards. You may also be asked to return your shoes for wear analysis at 6, or 9 or 12 months to the HSE in which case, a new pair of shoes will be provided.</a:t>
            </a:r>
            <a:endParaRPr lang="en-GB" sz="1100" b="1" dirty="0">
              <a:solidFill>
                <a:prstClr val="black"/>
              </a:solidFill>
              <a:latin typeface="Arial" panose="020B0604020202020204" pitchFamily="34" charset="0"/>
              <a:ea typeface="MS Mincho"/>
              <a:cs typeface="Arial" panose="020B0604020202020204" pitchFamily="34" charset="0"/>
            </a:endParaRPr>
          </a:p>
        </p:txBody>
      </p:sp>
      <p:grpSp>
        <p:nvGrpSpPr>
          <p:cNvPr id="6" name="Group 5"/>
          <p:cNvGrpSpPr/>
          <p:nvPr/>
        </p:nvGrpSpPr>
        <p:grpSpPr>
          <a:xfrm>
            <a:off x="253811" y="200472"/>
            <a:ext cx="3195173" cy="465437"/>
            <a:chOff x="253811" y="400715"/>
            <a:chExt cx="3195173" cy="465437"/>
          </a:xfrm>
        </p:grpSpPr>
        <p:sp>
          <p:nvSpPr>
            <p:cNvPr id="5" name="Text Box 2"/>
            <p:cNvSpPr txBox="1">
              <a:spLocks noChangeArrowheads="1"/>
            </p:cNvSpPr>
            <p:nvPr/>
          </p:nvSpPr>
          <p:spPr bwMode="auto">
            <a:xfrm>
              <a:off x="253811" y="400715"/>
              <a:ext cx="3195173" cy="464524"/>
            </a:xfrm>
            <a:prstGeom prst="rect">
              <a:avLst/>
            </a:prstGeom>
            <a:solidFill>
              <a:srgbClr val="00B0F0"/>
            </a:solidFill>
            <a:ln w="9525">
              <a:noFill/>
              <a:miter lim="800000"/>
              <a:headEnd/>
              <a:tailEnd/>
            </a:ln>
          </p:spPr>
          <p:txBody>
            <a:bodyPr rot="0" vert="horz" wrap="square" lIns="0" tIns="0" rIns="0" bIns="0" anchor="t" anchorCtr="0" upright="1">
              <a:noAutofit/>
            </a:bodyPr>
            <a:lstStyle/>
            <a:p>
              <a:pPr>
                <a:lnSpc>
                  <a:spcPct val="115000"/>
                </a:lnSpc>
                <a:spcAft>
                  <a:spcPts val="0"/>
                </a:spcAft>
              </a:pPr>
              <a:r>
                <a:rPr lang="en-GB" sz="2800" dirty="0" smtClean="0">
                  <a:effectLst/>
                  <a:latin typeface="Arial" panose="020B0604020202020204" pitchFamily="34" charset="0"/>
                  <a:ea typeface="MS Mincho"/>
                  <a:cs typeface="Arial" panose="020B0604020202020204" pitchFamily="34" charset="0"/>
                </a:rPr>
                <a:t>1</a:t>
              </a:r>
              <a:r>
                <a:rPr lang="en-GB" sz="1200" b="1" dirty="0" smtClean="0">
                  <a:effectLst/>
                  <a:latin typeface="Arial" panose="020B0604020202020204" pitchFamily="34" charset="0"/>
                  <a:ea typeface="MS Mincho"/>
                  <a:cs typeface="Arial" panose="020B0604020202020204" pitchFamily="34" charset="0"/>
                </a:rPr>
                <a:t> </a:t>
              </a:r>
              <a:endParaRPr lang="en-GB" sz="1200" dirty="0">
                <a:effectLst/>
                <a:latin typeface="Arial" panose="020B0604020202020204" pitchFamily="34" charset="0"/>
                <a:ea typeface="Times New Roman"/>
                <a:cs typeface="Arial" panose="020B0604020202020204" pitchFamily="34" charset="0"/>
              </a:endParaRPr>
            </a:p>
            <a:p>
              <a:pPr>
                <a:lnSpc>
                  <a:spcPct val="115000"/>
                </a:lnSpc>
                <a:spcAft>
                  <a:spcPts val="600"/>
                </a:spcAft>
              </a:pPr>
              <a:r>
                <a:rPr lang="en-GB" sz="1200" dirty="0">
                  <a:effectLst/>
                  <a:latin typeface="Arial" panose="020B0604020202020204" pitchFamily="34" charset="0"/>
                  <a:ea typeface="MS Mincho"/>
                  <a:cs typeface="Arial" panose="020B0604020202020204" pitchFamily="34" charset="0"/>
                </a:rPr>
                <a:t> </a:t>
              </a:r>
            </a:p>
            <a:p>
              <a:pPr>
                <a:lnSpc>
                  <a:spcPct val="115000"/>
                </a:lnSpc>
                <a:spcAft>
                  <a:spcPts val="1000"/>
                </a:spcAft>
              </a:pPr>
              <a:endParaRPr lang="en-GB" sz="1200" dirty="0">
                <a:effectLst/>
                <a:latin typeface="Arial" panose="020B0604020202020204" pitchFamily="34" charset="0"/>
                <a:ea typeface="MS Mincho"/>
                <a:cs typeface="Arial" panose="020B0604020202020204" pitchFamily="34" charset="0"/>
              </a:endParaRPr>
            </a:p>
          </p:txBody>
        </p:sp>
        <p:sp>
          <p:nvSpPr>
            <p:cNvPr id="7" name="TextBox 6"/>
            <p:cNvSpPr txBox="1"/>
            <p:nvPr/>
          </p:nvSpPr>
          <p:spPr>
            <a:xfrm>
              <a:off x="374775" y="544731"/>
              <a:ext cx="2953243" cy="321421"/>
            </a:xfrm>
            <a:prstGeom prst="rect">
              <a:avLst/>
            </a:prstGeom>
            <a:noFill/>
            <a:ln w="19050">
              <a:noFill/>
            </a:ln>
          </p:spPr>
          <p:txBody>
            <a:bodyPr wrap="square" lIns="72000" tIns="72000" rIns="36000" bIns="36000" rtlCol="0">
              <a:spAutoFit/>
            </a:bodyPr>
            <a:lstStyle/>
            <a:p>
              <a:pPr>
                <a:lnSpc>
                  <a:spcPct val="115000"/>
                </a:lnSpc>
                <a:spcAft>
                  <a:spcPts val="0"/>
                </a:spcAft>
              </a:pPr>
              <a:r>
                <a:rPr lang="en-GB" sz="1200" b="1" dirty="0" smtClean="0">
                  <a:latin typeface="Arial" panose="020B0604020202020204" pitchFamily="34" charset="0"/>
                  <a:ea typeface="MS Mincho"/>
                  <a:cs typeface="Arial" panose="020B0604020202020204" pitchFamily="34" charset="0"/>
                </a:rPr>
                <a:t> What happens in this </a:t>
              </a:r>
              <a:r>
                <a:rPr lang="en-GB" sz="1200" b="1" dirty="0">
                  <a:latin typeface="Arial" panose="020B0604020202020204" pitchFamily="34" charset="0"/>
                  <a:ea typeface="MS Mincho"/>
                  <a:cs typeface="Arial" panose="020B0604020202020204" pitchFamily="34" charset="0"/>
                </a:rPr>
                <a:t>study? </a:t>
              </a:r>
              <a:endParaRPr lang="en-GB" sz="1200" dirty="0">
                <a:latin typeface="Arial" panose="020B0604020202020204" pitchFamily="34" charset="0"/>
                <a:ea typeface="MS Mincho"/>
                <a:cs typeface="Arial" panose="020B0604020202020204" pitchFamily="34" charset="0"/>
              </a:endParaRPr>
            </a:p>
          </p:txBody>
        </p:sp>
      </p:grpSp>
      <p:sp>
        <p:nvSpPr>
          <p:cNvPr id="4" name="TextBox 3"/>
          <p:cNvSpPr txBox="1"/>
          <p:nvPr/>
        </p:nvSpPr>
        <p:spPr>
          <a:xfrm>
            <a:off x="-99392" y="1136576"/>
            <a:ext cx="184731" cy="369332"/>
          </a:xfrm>
          <a:prstGeom prst="rect">
            <a:avLst/>
          </a:prstGeom>
          <a:noFill/>
        </p:spPr>
        <p:txBody>
          <a:bodyPr wrap="none" rtlCol="0">
            <a:spAutoFit/>
          </a:bodyPr>
          <a:lstStyle/>
          <a:p>
            <a:endParaRPr lang="en-GB" dirty="0"/>
          </a:p>
        </p:txBody>
      </p:sp>
      <p:sp>
        <p:nvSpPr>
          <p:cNvPr id="9" name="Rectangle 8"/>
          <p:cNvSpPr/>
          <p:nvPr/>
        </p:nvSpPr>
        <p:spPr>
          <a:xfrm>
            <a:off x="3515870" y="3224808"/>
            <a:ext cx="3085443" cy="6694140"/>
          </a:xfrm>
          <a:prstGeom prst="rect">
            <a:avLst/>
          </a:prstGeom>
        </p:spPr>
        <p:txBody>
          <a:bodyPr wrap="square">
            <a:spAutoFit/>
          </a:bodyPr>
          <a:lstStyle/>
          <a:p>
            <a:pPr>
              <a:tabLst>
                <a:tab pos="228600" algn="l"/>
              </a:tabLst>
            </a:pPr>
            <a:r>
              <a:rPr lang="en-GB" sz="1100" dirty="0">
                <a:solidFill>
                  <a:prstClr val="black"/>
                </a:solidFill>
                <a:latin typeface="Arial" panose="020B0604020202020204" pitchFamily="34" charset="0"/>
                <a:ea typeface="MS Mincho"/>
                <a:cs typeface="Arial" panose="020B0604020202020204" pitchFamily="34" charset="0"/>
              </a:rPr>
              <a:t>If you </a:t>
            </a:r>
            <a:r>
              <a:rPr lang="en-GB" sz="1100" dirty="0" smtClean="0">
                <a:latin typeface="Arial" panose="020B0604020202020204" pitchFamily="34" charset="0"/>
                <a:ea typeface="MS Mincho"/>
                <a:cs typeface="Arial" panose="020B0604020202020204" pitchFamily="34" charset="0"/>
              </a:rPr>
              <a:t>decide </a:t>
            </a:r>
            <a:r>
              <a:rPr lang="en-GB" sz="1100" dirty="0" smtClean="0">
                <a:solidFill>
                  <a:prstClr val="black"/>
                </a:solidFill>
                <a:latin typeface="Arial" panose="020B0604020202020204" pitchFamily="34" charset="0"/>
                <a:ea typeface="MS Mincho"/>
                <a:cs typeface="Arial" panose="020B0604020202020204" pitchFamily="34" charset="0"/>
              </a:rPr>
              <a:t>to take part, you will need to fill in a consent form and questionnaire about yourself, </a:t>
            </a:r>
            <a:r>
              <a:rPr lang="en-GB" sz="1100" dirty="0" smtClean="0">
                <a:latin typeface="Arial" panose="020B0604020202020204" pitchFamily="34" charset="0"/>
                <a:ea typeface="MS Mincho"/>
                <a:cs typeface="Arial" panose="020B0604020202020204" pitchFamily="34" charset="0"/>
              </a:rPr>
              <a:t>select the style of shoe you would like to wear from a brochure </a:t>
            </a:r>
            <a:r>
              <a:rPr lang="en-GB" sz="1100" dirty="0" smtClean="0">
                <a:solidFill>
                  <a:prstClr val="black"/>
                </a:solidFill>
                <a:latin typeface="Arial" panose="020B0604020202020204" pitchFamily="34" charset="0"/>
                <a:ea typeface="MS Mincho"/>
                <a:cs typeface="Arial" panose="020B0604020202020204" pitchFamily="34" charset="0"/>
              </a:rPr>
              <a:t>and return them to us in the</a:t>
            </a:r>
            <a:r>
              <a:rPr lang="en-GB" sz="1100" dirty="0" smtClean="0">
                <a:latin typeface="Arial" panose="020B0604020202020204" pitchFamily="34" charset="0"/>
                <a:cs typeface="Arial" panose="020B0604020202020204" pitchFamily="34" charset="0"/>
              </a:rPr>
              <a:t> </a:t>
            </a:r>
            <a:r>
              <a:rPr lang="en-GB" sz="1100" dirty="0">
                <a:latin typeface="Arial" panose="020B0604020202020204" pitchFamily="34" charset="0"/>
                <a:cs typeface="Arial" panose="020B0604020202020204" pitchFamily="34" charset="0"/>
              </a:rPr>
              <a:t>stamped addressed </a:t>
            </a:r>
            <a:r>
              <a:rPr lang="en-GB" sz="1100" dirty="0" smtClean="0">
                <a:latin typeface="Arial" panose="020B0604020202020204" pitchFamily="34" charset="0"/>
                <a:cs typeface="Arial" panose="020B0604020202020204" pitchFamily="34" charset="0"/>
              </a:rPr>
              <a:t>envelope provided.</a:t>
            </a:r>
            <a:r>
              <a:rPr lang="en-GB" sz="1100" strike="sngStrike" dirty="0" smtClean="0">
                <a:latin typeface="Arial" panose="020B0604020202020204" pitchFamily="34" charset="0"/>
                <a:cs typeface="Arial" panose="020B0604020202020204" pitchFamily="34" charset="0"/>
              </a:rPr>
              <a:t> </a:t>
            </a:r>
          </a:p>
          <a:p>
            <a:pPr>
              <a:tabLst>
                <a:tab pos="228600" algn="l"/>
              </a:tabLst>
            </a:pPr>
            <a:endParaRPr lang="en-GB" sz="1100" dirty="0">
              <a:solidFill>
                <a:prstClr val="black"/>
              </a:solidFill>
              <a:latin typeface="Arial" panose="020B0604020202020204" pitchFamily="34" charset="0"/>
              <a:ea typeface="MS Mincho"/>
              <a:cs typeface="Arial" panose="020B0604020202020204" pitchFamily="34" charset="0"/>
            </a:endParaRPr>
          </a:p>
          <a:p>
            <a:pPr>
              <a:tabLst>
                <a:tab pos="228600" algn="l"/>
              </a:tabLst>
            </a:pPr>
            <a:r>
              <a:rPr lang="en-GB" sz="1100" dirty="0" smtClean="0">
                <a:solidFill>
                  <a:prstClr val="black"/>
                </a:solidFill>
                <a:latin typeface="Arial" panose="020B0604020202020204" pitchFamily="34" charset="0"/>
                <a:ea typeface="MS Mincho"/>
                <a:cs typeface="Arial" panose="020B0604020202020204" pitchFamily="34" charset="0"/>
              </a:rPr>
              <a:t>We will then send you </a:t>
            </a:r>
            <a:r>
              <a:rPr lang="en-GB" sz="1100" dirty="0" smtClean="0">
                <a:latin typeface="Arial" panose="020B0604020202020204" pitchFamily="34" charset="0"/>
                <a:ea typeface="MS Mincho"/>
                <a:cs typeface="Arial" panose="020B0604020202020204" pitchFamily="34" charset="0"/>
              </a:rPr>
              <a:t>a weekly calendar for you to record any slips (no </a:t>
            </a:r>
            <a:r>
              <a:rPr lang="en-GB" sz="1100" dirty="0">
                <a:latin typeface="Arial" panose="020B0604020202020204" pitchFamily="34" charset="0"/>
                <a:ea typeface="MS Mincho"/>
                <a:cs typeface="Arial" panose="020B0604020202020204" pitchFamily="34" charset="0"/>
              </a:rPr>
              <a:t>matter how minor) or </a:t>
            </a:r>
            <a:r>
              <a:rPr lang="en-GB" sz="1100" dirty="0" smtClean="0">
                <a:latin typeface="Arial" panose="020B0604020202020204" pitchFamily="34" charset="0"/>
                <a:ea typeface="MS Mincho"/>
                <a:cs typeface="Arial" panose="020B0604020202020204" pitchFamily="34" charset="0"/>
              </a:rPr>
              <a:t>falls you have at work, which you can use as a reminder when replying to the text messages we will send you. We will also send you  a weekly text for 4 weeks to ask if you have had a slip at work. If you reply to the texts we will enter you in the study. </a:t>
            </a:r>
            <a:r>
              <a:rPr lang="en-GB" sz="1100" dirty="0" smtClean="0">
                <a:solidFill>
                  <a:prstClr val="black"/>
                </a:solidFill>
                <a:latin typeface="Arial" panose="020B0604020202020204" pitchFamily="34" charset="0"/>
                <a:ea typeface="MS Mincho"/>
                <a:cs typeface="Arial" panose="020B0604020202020204" pitchFamily="34" charset="0"/>
              </a:rPr>
              <a:t>If you do not reply we will be unable to enter you in the study. We will let you know if you have or have not been entered in the study by either text</a:t>
            </a:r>
            <a:r>
              <a:rPr lang="en-GB" sz="1100" dirty="0" smtClean="0">
                <a:solidFill>
                  <a:srgbClr val="FF0000"/>
                </a:solidFill>
                <a:latin typeface="Arial" panose="020B0604020202020204" pitchFamily="34" charset="0"/>
                <a:ea typeface="MS Mincho"/>
                <a:cs typeface="Arial" panose="020B0604020202020204" pitchFamily="34" charset="0"/>
              </a:rPr>
              <a:t> </a:t>
            </a:r>
            <a:r>
              <a:rPr lang="en-GB" sz="1100" dirty="0" smtClean="0">
                <a:latin typeface="Arial" panose="020B0604020202020204" pitchFamily="34" charset="0"/>
                <a:ea typeface="MS Mincho"/>
                <a:cs typeface="Arial" panose="020B0604020202020204" pitchFamily="34" charset="0"/>
              </a:rPr>
              <a:t>message, email or letter.</a:t>
            </a:r>
          </a:p>
          <a:p>
            <a:pPr lvl="0">
              <a:tabLst>
                <a:tab pos="228600" algn="l"/>
              </a:tabLst>
            </a:pPr>
            <a:endParaRPr lang="en-GB" sz="1100" dirty="0" smtClean="0">
              <a:latin typeface="Arial" panose="020B0604020202020204" pitchFamily="34" charset="0"/>
              <a:ea typeface="MS Mincho"/>
              <a:cs typeface="Arial" panose="020B0604020202020204" pitchFamily="34" charset="0"/>
            </a:endParaRPr>
          </a:p>
          <a:p>
            <a:pPr lvl="0">
              <a:tabLst>
                <a:tab pos="228600" algn="l"/>
              </a:tabLst>
            </a:pPr>
            <a:r>
              <a:rPr lang="en-GB" sz="1100" dirty="0" smtClean="0">
                <a:latin typeface="Arial" panose="020B0604020202020204" pitchFamily="34" charset="0"/>
                <a:ea typeface="MS Mincho"/>
                <a:cs typeface="Arial" panose="020B0604020202020204" pitchFamily="34" charset="0"/>
              </a:rPr>
              <a:t>Once you are in the study we will send you a weekly text for 14 weeks to ask if you have had a slip at work. It is important that you reply to the texts, even if you haven’t had a slip. After your first slip a researcher at the University of York will phone you to ask you some questions about it.</a:t>
            </a:r>
          </a:p>
          <a:p>
            <a:pPr>
              <a:tabLst>
                <a:tab pos="228600" algn="l"/>
              </a:tabLst>
            </a:pPr>
            <a:endParaRPr lang="en-GB" sz="1100" dirty="0" smtClean="0">
              <a:latin typeface="Arial" panose="020B0604020202020204" pitchFamily="34" charset="0"/>
              <a:ea typeface="MS Mincho"/>
              <a:cs typeface="Arial" panose="020B0604020202020204" pitchFamily="34" charset="0"/>
            </a:endParaRPr>
          </a:p>
          <a:p>
            <a:pPr>
              <a:tabLst>
                <a:tab pos="228600" algn="l"/>
              </a:tabLst>
            </a:pPr>
            <a:r>
              <a:rPr lang="en-GB" sz="1100" dirty="0" smtClean="0">
                <a:latin typeface="Arial" panose="020B0604020202020204" pitchFamily="34" charset="0"/>
                <a:ea typeface="MS Mincho"/>
                <a:cs typeface="Arial" panose="020B0604020202020204" pitchFamily="34" charset="0"/>
              </a:rPr>
              <a:t>We </a:t>
            </a:r>
            <a:r>
              <a:rPr lang="en-GB" sz="1100" dirty="0">
                <a:latin typeface="Arial" panose="020B0604020202020204" pitchFamily="34" charset="0"/>
                <a:ea typeface="MS Mincho"/>
                <a:cs typeface="Arial" panose="020B0604020202020204" pitchFamily="34" charset="0"/>
              </a:rPr>
              <a:t>would ask that you </a:t>
            </a:r>
            <a:r>
              <a:rPr lang="en-GB" sz="1100" dirty="0" smtClean="0">
                <a:latin typeface="Arial" panose="020B0604020202020204" pitchFamily="34" charset="0"/>
                <a:ea typeface="MS Mincho"/>
                <a:cs typeface="Arial" panose="020B0604020202020204" pitchFamily="34" charset="0"/>
              </a:rPr>
              <a:t>let </a:t>
            </a:r>
            <a:r>
              <a:rPr lang="en-GB" sz="1100" dirty="0">
                <a:latin typeface="Arial" panose="020B0604020202020204" pitchFamily="34" charset="0"/>
                <a:ea typeface="MS Mincho"/>
                <a:cs typeface="Arial" panose="020B0604020202020204" pitchFamily="34" charset="0"/>
              </a:rPr>
              <a:t>the trial </a:t>
            </a:r>
            <a:r>
              <a:rPr lang="en-GB" sz="1100" dirty="0" smtClean="0">
                <a:latin typeface="Arial" panose="020B0604020202020204" pitchFamily="34" charset="0"/>
                <a:ea typeface="MS Mincho"/>
                <a:cs typeface="Arial" panose="020B0604020202020204" pitchFamily="34" charset="0"/>
              </a:rPr>
              <a:t>coordinator Rachel Cunningham- Burley, telephone 01904 328088, email, rachel.cunningham-burley@york.ac.uk </a:t>
            </a:r>
            <a:r>
              <a:rPr lang="en-GB" sz="1100" dirty="0" smtClean="0">
                <a:solidFill>
                  <a:prstClr val="black"/>
                </a:solidFill>
                <a:latin typeface="Arial" panose="020B0604020202020204" pitchFamily="34" charset="0"/>
                <a:ea typeface="MS Mincho"/>
                <a:cs typeface="Arial" panose="020B0604020202020204" pitchFamily="34" charset="0"/>
              </a:rPr>
              <a:t> know </a:t>
            </a:r>
            <a:r>
              <a:rPr lang="en-GB" sz="1100" dirty="0">
                <a:solidFill>
                  <a:prstClr val="black"/>
                </a:solidFill>
                <a:latin typeface="Arial" panose="020B0604020202020204" pitchFamily="34" charset="0"/>
                <a:ea typeface="MS Mincho"/>
                <a:cs typeface="Arial" panose="020B0604020202020204" pitchFamily="34" charset="0"/>
              </a:rPr>
              <a:t>as soon as possible if you change </a:t>
            </a:r>
            <a:r>
              <a:rPr lang="en-GB" sz="1100" dirty="0" smtClean="0">
                <a:solidFill>
                  <a:prstClr val="black"/>
                </a:solidFill>
                <a:latin typeface="Arial" panose="020B0604020202020204" pitchFamily="34" charset="0"/>
                <a:ea typeface="MS Mincho"/>
                <a:cs typeface="Arial" panose="020B0604020202020204" pitchFamily="34" charset="0"/>
              </a:rPr>
              <a:t>your </a:t>
            </a:r>
            <a:r>
              <a:rPr lang="en-GB" sz="1100" dirty="0">
                <a:solidFill>
                  <a:prstClr val="black"/>
                </a:solidFill>
                <a:latin typeface="Arial" panose="020B0604020202020204" pitchFamily="34" charset="0"/>
                <a:ea typeface="MS Mincho"/>
                <a:cs typeface="Arial" panose="020B0604020202020204" pitchFamily="34" charset="0"/>
              </a:rPr>
              <a:t>mobile phone </a:t>
            </a:r>
            <a:r>
              <a:rPr lang="en-GB" sz="1100" dirty="0" smtClean="0">
                <a:solidFill>
                  <a:prstClr val="black"/>
                </a:solidFill>
                <a:latin typeface="Arial" panose="020B0604020202020204" pitchFamily="34" charset="0"/>
                <a:ea typeface="MS Mincho"/>
                <a:cs typeface="Arial" panose="020B0604020202020204" pitchFamily="34" charset="0"/>
              </a:rPr>
              <a:t>number, or any </a:t>
            </a:r>
            <a:r>
              <a:rPr lang="en-GB" sz="1100" dirty="0">
                <a:solidFill>
                  <a:prstClr val="black"/>
                </a:solidFill>
                <a:latin typeface="Arial" panose="020B0604020202020204" pitchFamily="34" charset="0"/>
                <a:ea typeface="MS Mincho"/>
                <a:cs typeface="Arial" panose="020B0604020202020204" pitchFamily="34" charset="0"/>
              </a:rPr>
              <a:t>other contact </a:t>
            </a:r>
            <a:r>
              <a:rPr lang="en-GB" sz="1100" dirty="0" smtClean="0">
                <a:solidFill>
                  <a:prstClr val="black"/>
                </a:solidFill>
                <a:latin typeface="Arial" panose="020B0604020202020204" pitchFamily="34" charset="0"/>
                <a:ea typeface="MS Mincho"/>
                <a:cs typeface="Arial" panose="020B0604020202020204" pitchFamily="34" charset="0"/>
              </a:rPr>
              <a:t>details.</a:t>
            </a:r>
          </a:p>
          <a:p>
            <a:pPr>
              <a:tabLst>
                <a:tab pos="228600" algn="l"/>
              </a:tabLst>
            </a:pPr>
            <a:endParaRPr lang="en-GB" sz="1100" dirty="0">
              <a:solidFill>
                <a:prstClr val="black"/>
              </a:solidFill>
              <a:latin typeface="Arial" panose="020B0604020202020204" pitchFamily="34" charset="0"/>
              <a:ea typeface="MS Mincho"/>
              <a:cs typeface="Arial" panose="020B0604020202020204" pitchFamily="34" charset="0"/>
            </a:endParaRPr>
          </a:p>
          <a:p>
            <a:pPr>
              <a:tabLst>
                <a:tab pos="228600" algn="l"/>
              </a:tabLst>
            </a:pPr>
            <a:r>
              <a:rPr lang="en-GB" sz="1100" dirty="0" smtClean="0">
                <a:latin typeface="Arial" panose="020B0604020202020204" pitchFamily="34" charset="0"/>
                <a:ea typeface="MS Mincho"/>
                <a:cs typeface="Arial" panose="020B0604020202020204" pitchFamily="34" charset="0"/>
              </a:rPr>
              <a:t>After 14 weeks you will be sent a questionnaire about your experience of taking part in the trial, the shoes you have been wearing and asking about any slips or falls you had.</a:t>
            </a:r>
            <a:endParaRPr lang="en-GB" sz="1100" dirty="0">
              <a:latin typeface="Arial" panose="020B0604020202020204" pitchFamily="34" charset="0"/>
              <a:cs typeface="Arial" panose="020B0604020202020204" pitchFamily="34" charset="0"/>
            </a:endParaRPr>
          </a:p>
        </p:txBody>
      </p:sp>
      <p:sp>
        <p:nvSpPr>
          <p:cNvPr id="8" name="Rectangle 7"/>
          <p:cNvSpPr/>
          <p:nvPr/>
        </p:nvSpPr>
        <p:spPr>
          <a:xfrm>
            <a:off x="3610929" y="416496"/>
            <a:ext cx="3085442" cy="1815882"/>
          </a:xfrm>
          <a:prstGeom prst="rect">
            <a:avLst/>
          </a:prstGeom>
          <a:ln w="15875">
            <a:solidFill>
              <a:schemeClr val="accent1"/>
            </a:solidFill>
          </a:ln>
        </p:spPr>
        <p:txBody>
          <a:bodyPr wrap="square">
            <a:spAutoFit/>
          </a:bodyPr>
          <a:lstStyle/>
          <a:p>
            <a:pPr lvl="0"/>
            <a:r>
              <a:rPr lang="en-GB" sz="1200" b="1" dirty="0" smtClean="0">
                <a:solidFill>
                  <a:prstClr val="black"/>
                </a:solidFill>
                <a:latin typeface="Arial" panose="020B0604020202020204" pitchFamily="34" charset="0"/>
                <a:ea typeface="MS Mincho"/>
                <a:cs typeface="Arial" panose="020B0604020202020204" pitchFamily="34" charset="0"/>
              </a:rPr>
              <a:t>B. Slip resistant shoes offered at the end of the study</a:t>
            </a:r>
          </a:p>
          <a:p>
            <a:pPr lvl="0"/>
            <a:r>
              <a:rPr lang="en-GB" sz="1100" dirty="0" smtClean="0">
                <a:solidFill>
                  <a:prstClr val="black"/>
                </a:solidFill>
                <a:latin typeface="Arial" panose="020B0604020202020204" pitchFamily="34" charset="0"/>
                <a:ea typeface="MS Mincho"/>
                <a:cs typeface="Arial" panose="020B0604020202020204" pitchFamily="34" charset="0"/>
              </a:rPr>
              <a:t>If you are asked to wear your usual footwear during the course of the study, you will be offered a free pair of </a:t>
            </a:r>
            <a:r>
              <a:rPr lang="en-GB" sz="1100" dirty="0">
                <a:solidFill>
                  <a:prstClr val="black"/>
                </a:solidFill>
                <a:latin typeface="Arial" panose="020B0604020202020204" pitchFamily="34" charset="0"/>
                <a:ea typeface="MS Mincho"/>
                <a:cs typeface="Arial" panose="020B0604020202020204" pitchFamily="34" charset="0"/>
              </a:rPr>
              <a:t>s</a:t>
            </a:r>
            <a:r>
              <a:rPr lang="en-GB" sz="1100" dirty="0" smtClean="0">
                <a:solidFill>
                  <a:prstClr val="black"/>
                </a:solidFill>
                <a:latin typeface="Arial" panose="020B0604020202020204" pitchFamily="34" charset="0"/>
                <a:ea typeface="MS Mincho"/>
                <a:cs typeface="Arial" panose="020B0604020202020204" pitchFamily="34" charset="0"/>
              </a:rPr>
              <a:t>lip resistant shoes at the end of the study. You will be required to collect the shoes from a pop-up shoe shop at a location within the Trust. The shop will be open for a week. </a:t>
            </a:r>
          </a:p>
          <a:p>
            <a:pPr lvl="0"/>
            <a:endParaRPr lang="en-GB" sz="1100" dirty="0">
              <a:solidFill>
                <a:prstClr val="black"/>
              </a:solidFill>
              <a:latin typeface="Arial" panose="020B0604020202020204" pitchFamily="34" charset="0"/>
              <a:ea typeface="MS Mincho"/>
              <a:cs typeface="Arial" panose="020B0604020202020204" pitchFamily="34" charset="0"/>
            </a:endParaRPr>
          </a:p>
        </p:txBody>
      </p:sp>
      <p:sp>
        <p:nvSpPr>
          <p:cNvPr id="14" name="Text Box 2"/>
          <p:cNvSpPr txBox="1">
            <a:spLocks noChangeArrowheads="1"/>
          </p:cNvSpPr>
          <p:nvPr/>
        </p:nvSpPr>
        <p:spPr bwMode="auto">
          <a:xfrm>
            <a:off x="4149081" y="23858"/>
            <a:ext cx="2744076" cy="320630"/>
          </a:xfrm>
          <a:prstGeom prst="rect">
            <a:avLst/>
          </a:prstGeom>
          <a:noFill/>
          <a:ln w="9525">
            <a:noFill/>
            <a:miter lim="800000"/>
            <a:headEnd/>
            <a:tailEnd/>
          </a:ln>
        </p:spPr>
        <p:txBody>
          <a:bodyPr rot="0" vert="horz" wrap="square" lIns="91440" tIns="45720" rIns="91440" bIns="45720" anchor="t" anchorCtr="0">
            <a:noAutofit/>
          </a:bodyPr>
          <a:lstStyle/>
          <a:p>
            <a:pPr algn="r">
              <a:lnSpc>
                <a:spcPct val="115000"/>
              </a:lnSpc>
              <a:spcAft>
                <a:spcPts val="1000"/>
              </a:spcAft>
            </a:pPr>
            <a:r>
              <a:rPr lang="en-GB" sz="800" dirty="0" smtClean="0">
                <a:effectLst/>
                <a:latin typeface="Calibri"/>
                <a:ea typeface="MS Mincho"/>
                <a:cs typeface="Times New Roman"/>
              </a:rPr>
              <a:t>Participant </a:t>
            </a:r>
            <a:r>
              <a:rPr lang="en-GB" sz="800" dirty="0">
                <a:effectLst/>
                <a:latin typeface="Calibri"/>
                <a:ea typeface="MS Mincho"/>
                <a:cs typeface="Times New Roman"/>
              </a:rPr>
              <a:t>Information </a:t>
            </a:r>
            <a:r>
              <a:rPr lang="en-GB" sz="800" dirty="0" smtClean="0">
                <a:ea typeface="MS Mincho"/>
                <a:cs typeface="Times New Roman"/>
              </a:rPr>
              <a:t>Sheet v 3.0      03.03.17 </a:t>
            </a:r>
            <a:r>
              <a:rPr lang="en-GB" sz="800" dirty="0">
                <a:ea typeface="MS Mincho"/>
                <a:cs typeface="Times New Roman"/>
              </a:rPr>
              <a:t>Iras id 216827</a:t>
            </a:r>
            <a:endParaRPr lang="en-GB" sz="800" strike="sngStrike" dirty="0">
              <a:ea typeface="MS Mincho"/>
              <a:cs typeface="Times New Roman"/>
            </a:endParaRPr>
          </a:p>
          <a:p>
            <a:pPr algn="r">
              <a:lnSpc>
                <a:spcPct val="115000"/>
              </a:lnSpc>
              <a:spcAft>
                <a:spcPts val="1000"/>
              </a:spcAft>
            </a:pPr>
            <a:endParaRPr lang="en-GB" sz="800" strike="sngStrike" dirty="0">
              <a:ea typeface="MS Mincho"/>
              <a:cs typeface="Times New Roman"/>
            </a:endParaRPr>
          </a:p>
          <a:p>
            <a:pPr>
              <a:lnSpc>
                <a:spcPct val="115000"/>
              </a:lnSpc>
              <a:spcAft>
                <a:spcPts val="1000"/>
              </a:spcAft>
            </a:pPr>
            <a:endParaRPr lang="en-GB" sz="800" strike="sngStrike" dirty="0">
              <a:effectLst/>
              <a:latin typeface="Calibri"/>
              <a:ea typeface="MS Mincho"/>
              <a:cs typeface="Times New Roman"/>
            </a:endParaRPr>
          </a:p>
        </p:txBody>
      </p:sp>
      <p:grpSp>
        <p:nvGrpSpPr>
          <p:cNvPr id="15" name="Group 14"/>
          <p:cNvGrpSpPr/>
          <p:nvPr/>
        </p:nvGrpSpPr>
        <p:grpSpPr>
          <a:xfrm>
            <a:off x="3466328" y="2576736"/>
            <a:ext cx="3195173" cy="464524"/>
            <a:chOff x="253811" y="616739"/>
            <a:chExt cx="3195173" cy="464524"/>
          </a:xfrm>
        </p:grpSpPr>
        <p:sp>
          <p:nvSpPr>
            <p:cNvPr id="16" name="Text Box 2"/>
            <p:cNvSpPr txBox="1">
              <a:spLocks noChangeArrowheads="1"/>
            </p:cNvSpPr>
            <p:nvPr/>
          </p:nvSpPr>
          <p:spPr bwMode="auto">
            <a:xfrm>
              <a:off x="253811" y="616739"/>
              <a:ext cx="3195173" cy="464524"/>
            </a:xfrm>
            <a:prstGeom prst="rect">
              <a:avLst/>
            </a:prstGeom>
            <a:solidFill>
              <a:srgbClr val="00B0F0"/>
            </a:solidFill>
            <a:ln w="9525">
              <a:noFill/>
              <a:miter lim="800000"/>
              <a:headEnd/>
              <a:tailEnd/>
            </a:ln>
          </p:spPr>
          <p:txBody>
            <a:bodyPr rot="0" vert="horz" wrap="square" lIns="0" tIns="0" rIns="0" bIns="0" anchor="t" anchorCtr="0" upright="1">
              <a:noAutofit/>
            </a:bodyPr>
            <a:lstStyle/>
            <a:p>
              <a:pPr>
                <a:lnSpc>
                  <a:spcPct val="115000"/>
                </a:lnSpc>
                <a:spcAft>
                  <a:spcPts val="0"/>
                </a:spcAft>
              </a:pPr>
              <a:r>
                <a:rPr lang="en-GB" sz="2800" dirty="0" smtClean="0">
                  <a:effectLst/>
                  <a:latin typeface="Arial" panose="020B0604020202020204" pitchFamily="34" charset="0"/>
                  <a:ea typeface="MS Mincho"/>
                  <a:cs typeface="Arial" panose="020B0604020202020204" pitchFamily="34" charset="0"/>
                </a:rPr>
                <a:t>2</a:t>
              </a:r>
              <a:r>
                <a:rPr lang="en-GB" sz="1200" b="1" dirty="0" smtClean="0">
                  <a:effectLst/>
                  <a:latin typeface="Arial" panose="020B0604020202020204" pitchFamily="34" charset="0"/>
                  <a:ea typeface="MS Mincho"/>
                  <a:cs typeface="Arial" panose="020B0604020202020204" pitchFamily="34" charset="0"/>
                </a:rPr>
                <a:t> </a:t>
              </a:r>
              <a:endParaRPr lang="en-GB" sz="1200" dirty="0">
                <a:effectLst/>
                <a:latin typeface="Arial" panose="020B0604020202020204" pitchFamily="34" charset="0"/>
                <a:ea typeface="Times New Roman"/>
                <a:cs typeface="Arial" panose="020B0604020202020204" pitchFamily="34" charset="0"/>
              </a:endParaRPr>
            </a:p>
            <a:p>
              <a:pPr>
                <a:lnSpc>
                  <a:spcPct val="115000"/>
                </a:lnSpc>
                <a:spcAft>
                  <a:spcPts val="600"/>
                </a:spcAft>
              </a:pPr>
              <a:r>
                <a:rPr lang="en-GB" sz="1200" dirty="0">
                  <a:effectLst/>
                  <a:latin typeface="Arial" panose="020B0604020202020204" pitchFamily="34" charset="0"/>
                  <a:ea typeface="MS Mincho"/>
                  <a:cs typeface="Arial" panose="020B0604020202020204" pitchFamily="34" charset="0"/>
                </a:rPr>
                <a:t> </a:t>
              </a:r>
            </a:p>
            <a:p>
              <a:pPr>
                <a:lnSpc>
                  <a:spcPct val="115000"/>
                </a:lnSpc>
                <a:spcAft>
                  <a:spcPts val="1000"/>
                </a:spcAft>
              </a:pPr>
              <a:endParaRPr lang="en-GB" sz="1200" dirty="0">
                <a:effectLst/>
                <a:latin typeface="Arial" panose="020B0604020202020204" pitchFamily="34" charset="0"/>
                <a:ea typeface="MS Mincho"/>
                <a:cs typeface="Arial" panose="020B0604020202020204" pitchFamily="34" charset="0"/>
              </a:endParaRPr>
            </a:p>
          </p:txBody>
        </p:sp>
        <p:sp>
          <p:nvSpPr>
            <p:cNvPr id="17" name="TextBox 16"/>
            <p:cNvSpPr txBox="1"/>
            <p:nvPr/>
          </p:nvSpPr>
          <p:spPr>
            <a:xfrm>
              <a:off x="469835" y="697299"/>
              <a:ext cx="2953243" cy="321421"/>
            </a:xfrm>
            <a:prstGeom prst="rect">
              <a:avLst/>
            </a:prstGeom>
            <a:noFill/>
            <a:ln w="19050">
              <a:noFill/>
            </a:ln>
          </p:spPr>
          <p:txBody>
            <a:bodyPr wrap="square" lIns="72000" tIns="72000" rIns="36000" bIns="36000" rtlCol="0">
              <a:spAutoFit/>
            </a:bodyPr>
            <a:lstStyle/>
            <a:p>
              <a:pPr>
                <a:lnSpc>
                  <a:spcPct val="115000"/>
                </a:lnSpc>
                <a:spcAft>
                  <a:spcPts val="0"/>
                </a:spcAft>
              </a:pPr>
              <a:r>
                <a:rPr lang="en-GB" sz="1200" b="1" dirty="0">
                  <a:latin typeface="Arial" panose="020B0604020202020204" pitchFamily="34" charset="0"/>
                  <a:ea typeface="MS Mincho"/>
                  <a:cs typeface="Arial" panose="020B0604020202020204" pitchFamily="34" charset="0"/>
                </a:rPr>
                <a:t>What </a:t>
              </a:r>
              <a:r>
                <a:rPr lang="en-GB" sz="1200" b="1" dirty="0" smtClean="0">
                  <a:latin typeface="Arial" panose="020B0604020202020204" pitchFamily="34" charset="0"/>
                  <a:ea typeface="MS Mincho"/>
                  <a:cs typeface="Arial" panose="020B0604020202020204" pitchFamily="34" charset="0"/>
                </a:rPr>
                <a:t>will I need to do if I take part? </a:t>
              </a:r>
              <a:endParaRPr lang="en-GB" sz="1200" dirty="0">
                <a:latin typeface="Arial" panose="020B0604020202020204" pitchFamily="34" charset="0"/>
                <a:ea typeface="MS Mincho"/>
                <a:cs typeface="Arial" panose="020B0604020202020204" pitchFamily="34" charset="0"/>
              </a:endParaRPr>
            </a:p>
          </p:txBody>
        </p:sp>
      </p:grpSp>
    </p:spTree>
    <p:extLst>
      <p:ext uri="{BB962C8B-B14F-4D97-AF65-F5344CB8AC3E}">
        <p14:creationId xmlns:p14="http://schemas.microsoft.com/office/powerpoint/2010/main" val="30869242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1"/>
          <p:cNvSpPr>
            <a:spLocks noGrp="1"/>
          </p:cNvSpPr>
          <p:nvPr>
            <p:ph type="ftr" sz="quarter" idx="11"/>
          </p:nvPr>
        </p:nvSpPr>
        <p:spPr>
          <a:xfrm>
            <a:off x="3582358" y="9622868"/>
            <a:ext cx="360040" cy="344488"/>
          </a:xfrm>
        </p:spPr>
        <p:txBody>
          <a:bodyPr/>
          <a:lstStyle/>
          <a:p>
            <a:r>
              <a:rPr lang="en-GB" dirty="0" smtClean="0"/>
              <a:t>3.</a:t>
            </a:r>
            <a:endParaRPr lang="en-GB" dirty="0"/>
          </a:p>
        </p:txBody>
      </p:sp>
      <p:sp>
        <p:nvSpPr>
          <p:cNvPr id="10" name="TextBox 9"/>
          <p:cNvSpPr txBox="1"/>
          <p:nvPr/>
        </p:nvSpPr>
        <p:spPr>
          <a:xfrm>
            <a:off x="192838" y="1352595"/>
            <a:ext cx="3158950" cy="3816429"/>
          </a:xfrm>
          <a:prstGeom prst="rect">
            <a:avLst/>
          </a:prstGeom>
          <a:noFill/>
          <a:ln w="19050">
            <a:solidFill>
              <a:srgbClr val="0070C0"/>
            </a:solidFill>
          </a:ln>
        </p:spPr>
        <p:txBody>
          <a:bodyPr wrap="square" rtlCol="0">
            <a:spAutoFit/>
          </a:bodyPr>
          <a:lstStyle/>
          <a:p>
            <a:pPr marL="171450" indent="-171450">
              <a:buFont typeface="Arial" panose="020B0604020202020204" pitchFamily="34" charset="0"/>
              <a:buChar char="•"/>
              <a:tabLst>
                <a:tab pos="90170" algn="l"/>
              </a:tabLst>
            </a:pPr>
            <a:r>
              <a:rPr lang="en-GB" sz="1100" dirty="0" smtClean="0">
                <a:latin typeface="Arial" panose="020B0604020202020204" pitchFamily="34" charset="0"/>
                <a:cs typeface="Arial" panose="020B0604020202020204" pitchFamily="34" charset="0"/>
              </a:rPr>
              <a:t>We cannot promise that taking part will help you personally</a:t>
            </a:r>
            <a:r>
              <a:rPr lang="en-GB" sz="1100" dirty="0">
                <a:latin typeface="Arial" panose="020B0604020202020204" pitchFamily="34" charset="0"/>
                <a:cs typeface="Arial" panose="020B0604020202020204" pitchFamily="34" charset="0"/>
              </a:rPr>
              <a:t>.</a:t>
            </a:r>
            <a:r>
              <a:rPr lang="en-GB" sz="1100" dirty="0" smtClean="0">
                <a:latin typeface="Arial" panose="020B0604020202020204" pitchFamily="34" charset="0"/>
                <a:cs typeface="Arial" panose="020B0604020202020204" pitchFamily="34" charset="0"/>
              </a:rPr>
              <a:t> However it </a:t>
            </a:r>
            <a:r>
              <a:rPr lang="en-GB" sz="1100" dirty="0">
                <a:latin typeface="Arial" panose="020B0604020202020204" pitchFamily="34" charset="0"/>
                <a:cs typeface="Arial" panose="020B0604020202020204" pitchFamily="34" charset="0"/>
              </a:rPr>
              <a:t>may </a:t>
            </a:r>
            <a:r>
              <a:rPr lang="en-GB" sz="1100" dirty="0" smtClean="0">
                <a:latin typeface="Arial" panose="020B0604020202020204" pitchFamily="34" charset="0"/>
                <a:cs typeface="Arial" panose="020B0604020202020204" pitchFamily="34" charset="0"/>
              </a:rPr>
              <a:t>help us find out if slip resistant shoes can reduce the number of slips and falls in the work place.</a:t>
            </a:r>
          </a:p>
          <a:p>
            <a:pPr>
              <a:tabLst>
                <a:tab pos="90170" algn="l"/>
              </a:tabLst>
            </a:pPr>
            <a:endParaRPr lang="en-GB" sz="1100" dirty="0" smtClean="0">
              <a:latin typeface="Arial" panose="020B0604020202020204" pitchFamily="34" charset="0"/>
              <a:cs typeface="Arial" panose="020B0604020202020204" pitchFamily="34" charset="0"/>
            </a:endParaRPr>
          </a:p>
          <a:p>
            <a:pPr marL="171450" indent="-171450">
              <a:buFont typeface="Arial" panose="020B0604020202020204" pitchFamily="34" charset="0"/>
              <a:buChar char="•"/>
              <a:tabLst>
                <a:tab pos="90170" algn="l"/>
              </a:tabLst>
            </a:pPr>
            <a:r>
              <a:rPr lang="en-GB" sz="1100" dirty="0" smtClean="0">
                <a:latin typeface="Arial" panose="020B0604020202020204" pitchFamily="34" charset="0"/>
                <a:ea typeface="MS Mincho"/>
                <a:cs typeface="Arial" panose="020B0604020202020204" pitchFamily="34" charset="0"/>
              </a:rPr>
              <a:t>Taking </a:t>
            </a:r>
            <a:r>
              <a:rPr lang="en-GB" sz="1100" dirty="0">
                <a:latin typeface="Arial" panose="020B0604020202020204" pitchFamily="34" charset="0"/>
                <a:ea typeface="MS Mincho"/>
                <a:cs typeface="Arial" panose="020B0604020202020204" pitchFamily="34" charset="0"/>
              </a:rPr>
              <a:t>part in this study will involve some of your time to complete </a:t>
            </a:r>
            <a:r>
              <a:rPr lang="en-GB" sz="1100" dirty="0" smtClean="0">
                <a:latin typeface="Arial" panose="020B0604020202020204" pitchFamily="34" charset="0"/>
                <a:ea typeface="MS Mincho"/>
                <a:cs typeface="Arial" panose="020B0604020202020204" pitchFamily="34" charset="0"/>
              </a:rPr>
              <a:t>questionnaires/reply to texts/answering questions about a slip or fall you have had. </a:t>
            </a:r>
          </a:p>
          <a:p>
            <a:pPr>
              <a:tabLst>
                <a:tab pos="90170" algn="l"/>
              </a:tabLst>
            </a:pPr>
            <a:endParaRPr lang="en-GB" sz="1100" dirty="0" smtClean="0">
              <a:latin typeface="Arial" panose="020B0604020202020204" pitchFamily="34" charset="0"/>
              <a:ea typeface="MS Mincho"/>
              <a:cs typeface="Arial" panose="020B0604020202020204" pitchFamily="34" charset="0"/>
            </a:endParaRPr>
          </a:p>
          <a:p>
            <a:pPr marL="171450" lvl="0" indent="-171450">
              <a:buFont typeface="Arial" panose="020B0604020202020204" pitchFamily="34" charset="0"/>
              <a:buChar char="•"/>
              <a:tabLst>
                <a:tab pos="90170" algn="l"/>
              </a:tabLst>
            </a:pPr>
            <a:r>
              <a:rPr lang="en-GB" sz="1100" dirty="0" smtClean="0">
                <a:latin typeface="Arial" panose="020B0604020202020204" pitchFamily="34" charset="0"/>
                <a:ea typeface="MS Mincho"/>
                <a:cs typeface="Arial" panose="020B0604020202020204" pitchFamily="34" charset="0"/>
              </a:rPr>
              <a:t>You will receive a free pair of slip resistant shoes supplied by ‘Shoes For Crews’ either at the beginning or at the end of your participation in the study. We can only supply you with one pair of shoes from the range that are on offer in this study. </a:t>
            </a:r>
          </a:p>
          <a:p>
            <a:pPr marL="171450" lvl="0" indent="-171450">
              <a:buFont typeface="Arial" panose="020B0604020202020204" pitchFamily="34" charset="0"/>
              <a:buChar char="•"/>
              <a:tabLst>
                <a:tab pos="90170" algn="l"/>
              </a:tabLst>
            </a:pPr>
            <a:endParaRPr lang="en-GB" sz="1100" dirty="0" smtClean="0">
              <a:solidFill>
                <a:srgbClr val="FF0000"/>
              </a:solidFill>
              <a:latin typeface="Arial" panose="020B0604020202020204" pitchFamily="34" charset="0"/>
              <a:ea typeface="MS Mincho"/>
              <a:cs typeface="Arial" panose="020B0604020202020204" pitchFamily="34" charset="0"/>
            </a:endParaRPr>
          </a:p>
          <a:p>
            <a:pPr marL="171450" lvl="0" indent="-171450">
              <a:buFont typeface="Arial" panose="020B0604020202020204" pitchFamily="34" charset="0"/>
              <a:buChar char="•"/>
              <a:tabLst>
                <a:tab pos="90170" algn="l"/>
              </a:tabLst>
            </a:pPr>
            <a:r>
              <a:rPr lang="en-GB" sz="1100" dirty="0" smtClean="0">
                <a:latin typeface="Arial" panose="020B0604020202020204" pitchFamily="34" charset="0"/>
                <a:ea typeface="MS Mincho"/>
                <a:cs typeface="Arial" panose="020B0604020202020204" pitchFamily="34" charset="0"/>
              </a:rPr>
              <a:t>You would be covered under NHS indemnity whilst you are wearing the slip resistant shoes at your place of work.  However, the trial insurance does not cover you to wear these shoes when you’re not working</a:t>
            </a:r>
            <a:r>
              <a:rPr lang="en-GB" sz="1100" dirty="0" smtClean="0">
                <a:solidFill>
                  <a:srgbClr val="FF0000"/>
                </a:solidFill>
                <a:latin typeface="Arial" panose="020B0604020202020204" pitchFamily="34" charset="0"/>
                <a:ea typeface="MS Mincho"/>
                <a:cs typeface="Arial" panose="020B0604020202020204" pitchFamily="34" charset="0"/>
              </a:rPr>
              <a:t>. </a:t>
            </a:r>
            <a:endParaRPr lang="en-GB" sz="1100" dirty="0" smtClean="0">
              <a:latin typeface="Arial" panose="020B0604020202020204" pitchFamily="34" charset="0"/>
              <a:ea typeface="MS Mincho"/>
              <a:cs typeface="Arial" panose="020B0604020202020204" pitchFamily="34" charset="0"/>
            </a:endParaRPr>
          </a:p>
        </p:txBody>
      </p:sp>
      <p:grpSp>
        <p:nvGrpSpPr>
          <p:cNvPr id="5" name="Group 4"/>
          <p:cNvGrpSpPr/>
          <p:nvPr/>
        </p:nvGrpSpPr>
        <p:grpSpPr>
          <a:xfrm>
            <a:off x="236214" y="490245"/>
            <a:ext cx="3144489" cy="646331"/>
            <a:chOff x="226725" y="359302"/>
            <a:chExt cx="3144489" cy="646331"/>
          </a:xfrm>
        </p:grpSpPr>
        <p:sp>
          <p:nvSpPr>
            <p:cNvPr id="11" name="Text Box 2"/>
            <p:cNvSpPr txBox="1">
              <a:spLocks noChangeArrowheads="1"/>
            </p:cNvSpPr>
            <p:nvPr/>
          </p:nvSpPr>
          <p:spPr bwMode="auto">
            <a:xfrm>
              <a:off x="226725" y="365256"/>
              <a:ext cx="3144489" cy="627303"/>
            </a:xfrm>
            <a:prstGeom prst="rect">
              <a:avLst/>
            </a:prstGeom>
            <a:solidFill>
              <a:srgbClr val="00B0F0"/>
            </a:solidFill>
            <a:ln w="9525">
              <a:noFill/>
              <a:miter lim="800000"/>
              <a:headEnd/>
              <a:tailEnd/>
            </a:ln>
          </p:spPr>
          <p:txBody>
            <a:bodyPr rot="0" vert="horz" wrap="square" lIns="0" tIns="0" rIns="0" bIns="0" anchor="t" anchorCtr="0" upright="1">
              <a:noAutofit/>
            </a:bodyPr>
            <a:lstStyle/>
            <a:p>
              <a:pPr>
                <a:lnSpc>
                  <a:spcPct val="115000"/>
                </a:lnSpc>
                <a:spcAft>
                  <a:spcPts val="1000"/>
                </a:spcAft>
              </a:pPr>
              <a:r>
                <a:rPr lang="en-GB" sz="2800" dirty="0" smtClean="0">
                  <a:solidFill>
                    <a:srgbClr val="0070C0"/>
                  </a:solidFill>
                  <a:effectLst/>
                  <a:latin typeface="Arial" panose="020B0604020202020204" pitchFamily="34" charset="0"/>
                  <a:ea typeface="MS Mincho"/>
                  <a:cs typeface="Arial" panose="020B0604020202020204" pitchFamily="34" charset="0"/>
                </a:rPr>
                <a:t> </a:t>
              </a:r>
              <a:r>
                <a:rPr lang="en-GB" sz="2800" dirty="0" smtClean="0">
                  <a:effectLst/>
                  <a:latin typeface="Arial" panose="020B0604020202020204" pitchFamily="34" charset="0"/>
                  <a:ea typeface="MS Mincho"/>
                  <a:cs typeface="Arial" panose="020B0604020202020204" pitchFamily="34" charset="0"/>
                </a:rPr>
                <a:t>3</a:t>
              </a:r>
              <a:r>
                <a:rPr lang="en-GB" sz="1200" b="1" dirty="0" smtClean="0">
                  <a:effectLst/>
                  <a:latin typeface="Arial" panose="020B0604020202020204" pitchFamily="34" charset="0"/>
                  <a:ea typeface="MS Mincho"/>
                  <a:cs typeface="Arial" panose="020B0604020202020204" pitchFamily="34" charset="0"/>
                </a:rPr>
                <a:t> </a:t>
              </a:r>
              <a:endParaRPr lang="en-GB" sz="1200" dirty="0">
                <a:effectLst/>
                <a:latin typeface="Arial" panose="020B0604020202020204" pitchFamily="34" charset="0"/>
                <a:ea typeface="Times New Roman"/>
                <a:cs typeface="Arial" panose="020B0604020202020204" pitchFamily="34" charset="0"/>
              </a:endParaRPr>
            </a:p>
            <a:p>
              <a:pPr>
                <a:lnSpc>
                  <a:spcPct val="115000"/>
                </a:lnSpc>
                <a:spcAft>
                  <a:spcPts val="600"/>
                </a:spcAft>
              </a:pPr>
              <a:r>
                <a:rPr lang="en-GB" sz="1200" dirty="0">
                  <a:effectLst/>
                  <a:latin typeface="Arial" panose="020B0604020202020204" pitchFamily="34" charset="0"/>
                  <a:ea typeface="MS Mincho"/>
                  <a:cs typeface="Arial" panose="020B0604020202020204" pitchFamily="34" charset="0"/>
                </a:rPr>
                <a:t> </a:t>
              </a:r>
            </a:p>
            <a:p>
              <a:pPr>
                <a:lnSpc>
                  <a:spcPct val="115000"/>
                </a:lnSpc>
                <a:spcAft>
                  <a:spcPts val="1000"/>
                </a:spcAft>
              </a:pPr>
              <a:endParaRPr lang="en-GB" sz="1200" dirty="0">
                <a:effectLst/>
                <a:latin typeface="Arial" panose="020B0604020202020204" pitchFamily="34" charset="0"/>
                <a:ea typeface="MS Mincho"/>
                <a:cs typeface="Arial" panose="020B0604020202020204" pitchFamily="34" charset="0"/>
              </a:endParaRPr>
            </a:p>
          </p:txBody>
        </p:sp>
        <p:sp>
          <p:nvSpPr>
            <p:cNvPr id="12" name="TextBox 11"/>
            <p:cNvSpPr txBox="1"/>
            <p:nvPr/>
          </p:nvSpPr>
          <p:spPr>
            <a:xfrm>
              <a:off x="500597" y="359302"/>
              <a:ext cx="2603450" cy="646331"/>
            </a:xfrm>
            <a:prstGeom prst="rect">
              <a:avLst/>
            </a:prstGeom>
            <a:noFill/>
          </p:spPr>
          <p:txBody>
            <a:bodyPr wrap="square" rtlCol="0">
              <a:spAutoFit/>
            </a:bodyPr>
            <a:lstStyle/>
            <a:p>
              <a:r>
                <a:rPr lang="en-GB" sz="1200" b="1" dirty="0">
                  <a:latin typeface="Arial" panose="020B0604020202020204" pitchFamily="34" charset="0"/>
                  <a:ea typeface="MS Mincho"/>
                  <a:cs typeface="Arial" panose="020B0604020202020204" pitchFamily="34" charset="0"/>
                </a:rPr>
                <a:t>What are the possible </a:t>
              </a:r>
              <a:r>
                <a:rPr lang="en-GB" sz="1200" b="1" dirty="0" smtClean="0">
                  <a:latin typeface="Arial" panose="020B0604020202020204" pitchFamily="34" charset="0"/>
                  <a:ea typeface="MS Mincho"/>
                  <a:cs typeface="Arial" panose="020B0604020202020204" pitchFamily="34" charset="0"/>
                </a:rPr>
                <a:t>benefits and disadvantages </a:t>
              </a:r>
              <a:r>
                <a:rPr lang="en-GB" sz="1200" b="1" dirty="0">
                  <a:latin typeface="Arial" panose="020B0604020202020204" pitchFamily="34" charset="0"/>
                  <a:ea typeface="MS Mincho"/>
                  <a:cs typeface="Arial" panose="020B0604020202020204" pitchFamily="34" charset="0"/>
                </a:rPr>
                <a:t>of taking part in the study</a:t>
              </a:r>
              <a:r>
                <a:rPr lang="en-GB" sz="1200" b="1" dirty="0" smtClean="0">
                  <a:latin typeface="Arial" panose="020B0604020202020204" pitchFamily="34" charset="0"/>
                  <a:ea typeface="MS Mincho"/>
                  <a:cs typeface="Arial" panose="020B0604020202020204" pitchFamily="34" charset="0"/>
                </a:rPr>
                <a:t>?</a:t>
              </a:r>
              <a:endParaRPr lang="en-GB" sz="1200" dirty="0"/>
            </a:p>
          </p:txBody>
        </p:sp>
      </p:grpSp>
      <p:grpSp>
        <p:nvGrpSpPr>
          <p:cNvPr id="7" name="Group 6"/>
          <p:cNvGrpSpPr/>
          <p:nvPr/>
        </p:nvGrpSpPr>
        <p:grpSpPr>
          <a:xfrm>
            <a:off x="179226" y="5499447"/>
            <a:ext cx="3258467" cy="461665"/>
            <a:chOff x="129705" y="6081989"/>
            <a:chExt cx="3258467" cy="461665"/>
          </a:xfrm>
        </p:grpSpPr>
        <p:sp>
          <p:nvSpPr>
            <p:cNvPr id="14" name="Text Box 2"/>
            <p:cNvSpPr txBox="1">
              <a:spLocks noChangeArrowheads="1"/>
            </p:cNvSpPr>
            <p:nvPr/>
          </p:nvSpPr>
          <p:spPr bwMode="auto">
            <a:xfrm>
              <a:off x="129705" y="6118448"/>
              <a:ext cx="3258467" cy="425206"/>
            </a:xfrm>
            <a:prstGeom prst="rect">
              <a:avLst/>
            </a:prstGeom>
            <a:solidFill>
              <a:srgbClr val="00B0F0"/>
            </a:solidFill>
            <a:ln w="9525">
              <a:noFill/>
              <a:miter lim="800000"/>
              <a:headEnd/>
              <a:tailEnd/>
            </a:ln>
          </p:spPr>
          <p:txBody>
            <a:bodyPr rot="0" vert="horz" wrap="square" lIns="0" tIns="0" rIns="0" bIns="0" anchor="t" anchorCtr="0" upright="1">
              <a:noAutofit/>
            </a:bodyPr>
            <a:lstStyle/>
            <a:p>
              <a:pPr>
                <a:lnSpc>
                  <a:spcPct val="115000"/>
                </a:lnSpc>
                <a:spcAft>
                  <a:spcPts val="0"/>
                </a:spcAft>
              </a:pPr>
              <a:r>
                <a:rPr lang="en-GB" sz="2800" dirty="0" smtClean="0">
                  <a:solidFill>
                    <a:srgbClr val="0070C0"/>
                  </a:solidFill>
                  <a:effectLst/>
                  <a:latin typeface="Arial" panose="020B0604020202020204" pitchFamily="34" charset="0"/>
                  <a:ea typeface="MS Mincho"/>
                  <a:cs typeface="Arial" panose="020B0604020202020204" pitchFamily="34" charset="0"/>
                </a:rPr>
                <a:t> </a:t>
              </a:r>
              <a:r>
                <a:rPr lang="en-GB" sz="2800" dirty="0" smtClean="0">
                  <a:effectLst/>
                  <a:latin typeface="Arial" panose="020B0604020202020204" pitchFamily="34" charset="0"/>
                  <a:ea typeface="MS Mincho"/>
                  <a:cs typeface="Arial" panose="020B0604020202020204" pitchFamily="34" charset="0"/>
                </a:rPr>
                <a:t>4</a:t>
              </a:r>
              <a:r>
                <a:rPr lang="en-GB" sz="1200" b="1" dirty="0" smtClean="0">
                  <a:effectLst/>
                  <a:latin typeface="Arial" panose="020B0604020202020204" pitchFamily="34" charset="0"/>
                  <a:ea typeface="MS Mincho"/>
                  <a:cs typeface="Arial" panose="020B0604020202020204" pitchFamily="34" charset="0"/>
                </a:rPr>
                <a:t> </a:t>
              </a:r>
              <a:endParaRPr lang="en-GB" sz="1200" dirty="0">
                <a:effectLst/>
                <a:latin typeface="Arial" panose="020B0604020202020204" pitchFamily="34" charset="0"/>
                <a:ea typeface="Times New Roman"/>
                <a:cs typeface="Arial" panose="020B0604020202020204" pitchFamily="34" charset="0"/>
              </a:endParaRPr>
            </a:p>
            <a:p>
              <a:pPr>
                <a:lnSpc>
                  <a:spcPct val="115000"/>
                </a:lnSpc>
                <a:spcAft>
                  <a:spcPts val="600"/>
                </a:spcAft>
              </a:pPr>
              <a:r>
                <a:rPr lang="en-GB" sz="1200" dirty="0">
                  <a:effectLst/>
                  <a:latin typeface="Arial" panose="020B0604020202020204" pitchFamily="34" charset="0"/>
                  <a:ea typeface="MS Mincho"/>
                  <a:cs typeface="Arial" panose="020B0604020202020204" pitchFamily="34" charset="0"/>
                </a:rPr>
                <a:t> </a:t>
              </a:r>
            </a:p>
            <a:p>
              <a:pPr>
                <a:lnSpc>
                  <a:spcPct val="115000"/>
                </a:lnSpc>
                <a:spcAft>
                  <a:spcPts val="1000"/>
                </a:spcAft>
              </a:pPr>
              <a:endParaRPr lang="en-GB" sz="1200" dirty="0">
                <a:effectLst/>
                <a:latin typeface="Arial" panose="020B0604020202020204" pitchFamily="34" charset="0"/>
                <a:ea typeface="MS Mincho"/>
                <a:cs typeface="Arial" panose="020B0604020202020204" pitchFamily="34" charset="0"/>
              </a:endParaRPr>
            </a:p>
          </p:txBody>
        </p:sp>
        <p:sp>
          <p:nvSpPr>
            <p:cNvPr id="15" name="TextBox 14"/>
            <p:cNvSpPr txBox="1"/>
            <p:nvPr/>
          </p:nvSpPr>
          <p:spPr>
            <a:xfrm>
              <a:off x="500597" y="6081989"/>
              <a:ext cx="2160240" cy="461665"/>
            </a:xfrm>
            <a:prstGeom prst="rect">
              <a:avLst/>
            </a:prstGeom>
            <a:noFill/>
          </p:spPr>
          <p:txBody>
            <a:bodyPr wrap="square" rtlCol="0">
              <a:spAutoFit/>
            </a:bodyPr>
            <a:lstStyle/>
            <a:p>
              <a:r>
                <a:rPr lang="en-GB" sz="1200" b="1" dirty="0">
                  <a:latin typeface="Arial" panose="020B0604020202020204" pitchFamily="34" charset="0"/>
                  <a:ea typeface="MS Mincho"/>
                  <a:cs typeface="Arial" panose="020B0604020202020204" pitchFamily="34" charset="0"/>
                </a:rPr>
                <a:t>More information about taking </a:t>
              </a:r>
              <a:r>
                <a:rPr lang="en-GB" sz="1200" b="1" dirty="0" smtClean="0">
                  <a:latin typeface="Arial" panose="020B0604020202020204" pitchFamily="34" charset="0"/>
                  <a:ea typeface="MS Mincho"/>
                  <a:cs typeface="Arial" panose="020B0604020202020204" pitchFamily="34" charset="0"/>
                </a:rPr>
                <a:t>part</a:t>
              </a:r>
              <a:endParaRPr lang="en-GB" sz="1200" dirty="0">
                <a:latin typeface="Arial" panose="020B0604020202020204" pitchFamily="34" charset="0"/>
                <a:ea typeface="MS Mincho"/>
                <a:cs typeface="Arial" panose="020B0604020202020204" pitchFamily="34" charset="0"/>
              </a:endParaRPr>
            </a:p>
          </p:txBody>
        </p:sp>
      </p:grpSp>
      <p:sp>
        <p:nvSpPr>
          <p:cNvPr id="4" name="Rectangle 3"/>
          <p:cNvSpPr/>
          <p:nvPr/>
        </p:nvSpPr>
        <p:spPr>
          <a:xfrm>
            <a:off x="157071" y="5956170"/>
            <a:ext cx="3176104" cy="3893374"/>
          </a:xfrm>
          <a:prstGeom prst="rect">
            <a:avLst/>
          </a:prstGeom>
          <a:ln>
            <a:noFill/>
          </a:ln>
        </p:spPr>
        <p:txBody>
          <a:bodyPr wrap="square">
            <a:spAutoFit/>
          </a:bodyPr>
          <a:lstStyle/>
          <a:p>
            <a:r>
              <a:rPr lang="en-GB" sz="1200" b="1" dirty="0">
                <a:latin typeface="Arial" panose="020B0604020202020204" pitchFamily="34" charset="0"/>
                <a:ea typeface="MS Mincho"/>
                <a:cs typeface="Arial" panose="020B0604020202020204" pitchFamily="34" charset="0"/>
              </a:rPr>
              <a:t>Do I have to take part?</a:t>
            </a:r>
          </a:p>
          <a:p>
            <a:r>
              <a:rPr lang="en-GB" sz="1100" dirty="0">
                <a:latin typeface="Arial" panose="020B0604020202020204" pitchFamily="34" charset="0"/>
                <a:ea typeface="MS Mincho"/>
                <a:cs typeface="Arial" panose="020B0604020202020204" pitchFamily="34" charset="0"/>
              </a:rPr>
              <a:t>No, taking part is entirely </a:t>
            </a:r>
            <a:r>
              <a:rPr lang="en-GB" sz="1100" dirty="0" smtClean="0">
                <a:latin typeface="Arial" panose="020B0604020202020204" pitchFamily="34" charset="0"/>
                <a:ea typeface="MS Mincho"/>
                <a:cs typeface="Arial" panose="020B0604020202020204" pitchFamily="34" charset="0"/>
              </a:rPr>
              <a:t>voluntary. </a:t>
            </a:r>
            <a:r>
              <a:rPr lang="en-GB" sz="1100" dirty="0">
                <a:latin typeface="Arial" panose="020B0604020202020204" pitchFamily="34" charset="0"/>
                <a:ea typeface="MS Mincho"/>
                <a:cs typeface="Arial" panose="020B0604020202020204" pitchFamily="34" charset="0"/>
              </a:rPr>
              <a:t>If you do take </a:t>
            </a:r>
            <a:r>
              <a:rPr lang="en-GB" sz="1100" dirty="0" smtClean="0">
                <a:latin typeface="Arial" panose="020B0604020202020204" pitchFamily="34" charset="0"/>
                <a:ea typeface="MS Mincho"/>
                <a:cs typeface="Arial" panose="020B0604020202020204" pitchFamily="34" charset="0"/>
              </a:rPr>
              <a:t>part </a:t>
            </a:r>
            <a:r>
              <a:rPr lang="en-GB" sz="1100" dirty="0">
                <a:latin typeface="Arial" panose="020B0604020202020204" pitchFamily="34" charset="0"/>
                <a:ea typeface="MS Mincho"/>
                <a:cs typeface="Arial" panose="020B0604020202020204" pitchFamily="34" charset="0"/>
              </a:rPr>
              <a:t>you can withdraw</a:t>
            </a:r>
            <a:r>
              <a:rPr lang="en-GB" sz="1100" dirty="0">
                <a:solidFill>
                  <a:srgbClr val="FF0000"/>
                </a:solidFill>
                <a:latin typeface="Arial" panose="020B0604020202020204" pitchFamily="34" charset="0"/>
                <a:ea typeface="MS Mincho"/>
                <a:cs typeface="Arial" panose="020B0604020202020204" pitchFamily="34" charset="0"/>
              </a:rPr>
              <a:t> </a:t>
            </a:r>
            <a:r>
              <a:rPr lang="en-GB" sz="1100" dirty="0">
                <a:latin typeface="Arial" panose="020B0604020202020204" pitchFamily="34" charset="0"/>
                <a:ea typeface="MS Mincho"/>
                <a:cs typeface="Arial" panose="020B0604020202020204" pitchFamily="34" charset="0"/>
              </a:rPr>
              <a:t>at any time without having to give a reason</a:t>
            </a:r>
            <a:r>
              <a:rPr lang="en-GB" sz="1100" dirty="0" smtClean="0">
                <a:latin typeface="Arial" panose="020B0604020202020204" pitchFamily="34" charset="0"/>
                <a:ea typeface="MS Mincho"/>
                <a:cs typeface="Arial" panose="020B0604020202020204" pitchFamily="34" charset="0"/>
              </a:rPr>
              <a:t>.</a:t>
            </a:r>
            <a:r>
              <a:rPr lang="en-GB" sz="1100" b="1" dirty="0" smtClean="0">
                <a:latin typeface="Arial" panose="020B0604020202020204" pitchFamily="34" charset="0"/>
                <a:ea typeface="MS Mincho"/>
                <a:cs typeface="Arial" panose="020B0604020202020204" pitchFamily="34" charset="0"/>
              </a:rPr>
              <a:t> </a:t>
            </a:r>
            <a:endParaRPr lang="en-GB" sz="1100" dirty="0">
              <a:latin typeface="Arial" panose="020B0604020202020204" pitchFamily="34" charset="0"/>
              <a:ea typeface="MS Mincho"/>
              <a:cs typeface="Arial" panose="020B0604020202020204" pitchFamily="34" charset="0"/>
            </a:endParaRPr>
          </a:p>
          <a:p>
            <a:pPr algn="just"/>
            <a:endParaRPr lang="en-GB" sz="1200" dirty="0" smtClean="0">
              <a:latin typeface="Arial" panose="020B0604020202020204" pitchFamily="34" charset="0"/>
              <a:ea typeface="MS Mincho"/>
              <a:cs typeface="Arial" panose="020B0604020202020204" pitchFamily="34" charset="0"/>
            </a:endParaRPr>
          </a:p>
          <a:p>
            <a:pPr algn="just"/>
            <a:r>
              <a:rPr lang="en-GB" sz="1200" b="1" dirty="0" smtClean="0">
                <a:solidFill>
                  <a:prstClr val="black"/>
                </a:solidFill>
                <a:latin typeface="Arial" panose="020B0604020202020204" pitchFamily="34" charset="0"/>
                <a:ea typeface="MS Mincho"/>
                <a:cs typeface="Arial" panose="020B0604020202020204" pitchFamily="34" charset="0"/>
              </a:rPr>
              <a:t>Will </a:t>
            </a:r>
            <a:r>
              <a:rPr lang="en-GB" sz="1200" b="1" dirty="0">
                <a:solidFill>
                  <a:prstClr val="black"/>
                </a:solidFill>
                <a:latin typeface="Arial" panose="020B0604020202020204" pitchFamily="34" charset="0"/>
                <a:ea typeface="MS Mincho"/>
                <a:cs typeface="Arial" panose="020B0604020202020204" pitchFamily="34" charset="0"/>
              </a:rPr>
              <a:t>taking part in this study cost me anything, and will I be paid?</a:t>
            </a:r>
            <a:endParaRPr lang="en-GB" sz="1200" dirty="0">
              <a:solidFill>
                <a:prstClr val="black"/>
              </a:solidFill>
              <a:latin typeface="Arial" panose="020B0604020202020204" pitchFamily="34" charset="0"/>
              <a:ea typeface="MS Mincho"/>
              <a:cs typeface="Arial" panose="020B0604020202020204" pitchFamily="34" charset="0"/>
            </a:endParaRPr>
          </a:p>
          <a:p>
            <a:pPr lvl="0">
              <a:tabLst>
                <a:tab pos="90170" algn="l"/>
              </a:tabLst>
            </a:pPr>
            <a:r>
              <a:rPr lang="en-GB" sz="1100" dirty="0">
                <a:latin typeface="Arial" panose="020B0604020202020204" pitchFamily="34" charset="0"/>
                <a:ea typeface="MS Mincho"/>
                <a:cs typeface="Arial" panose="020B0604020202020204" pitchFamily="34" charset="0"/>
              </a:rPr>
              <a:t>We do not charge for </a:t>
            </a:r>
            <a:r>
              <a:rPr lang="en-GB" sz="1100" dirty="0" smtClean="0">
                <a:latin typeface="Arial" panose="020B0604020202020204" pitchFamily="34" charset="0"/>
                <a:ea typeface="MS Mincho"/>
                <a:cs typeface="Arial" panose="020B0604020202020204" pitchFamily="34" charset="0"/>
              </a:rPr>
              <a:t>the texts you send to us but </a:t>
            </a:r>
            <a:r>
              <a:rPr lang="en-GB" sz="1100" dirty="0">
                <a:latin typeface="Arial" panose="020B0604020202020204" pitchFamily="34" charset="0"/>
                <a:ea typeface="MS Mincho"/>
                <a:cs typeface="Arial" panose="020B0604020202020204" pitchFamily="34" charset="0"/>
              </a:rPr>
              <a:t>your usual network supplier’s charges will apply</a:t>
            </a:r>
            <a:r>
              <a:rPr lang="en-GB" sz="1100" dirty="0" smtClean="0">
                <a:latin typeface="Arial" panose="020B0604020202020204" pitchFamily="34" charset="0"/>
                <a:ea typeface="MS Mincho"/>
                <a:cs typeface="Arial" panose="020B0604020202020204" pitchFamily="34" charset="0"/>
              </a:rPr>
              <a:t>. Unfortunately </a:t>
            </a:r>
            <a:r>
              <a:rPr lang="en-GB" sz="1100" dirty="0">
                <a:latin typeface="Arial" panose="020B0604020202020204" pitchFamily="34" charset="0"/>
                <a:ea typeface="MS Mincho"/>
                <a:cs typeface="Arial" panose="020B0604020202020204" pitchFamily="34" charset="0"/>
              </a:rPr>
              <a:t>we </a:t>
            </a:r>
            <a:r>
              <a:rPr lang="en-GB" sz="1100" dirty="0" smtClean="0">
                <a:latin typeface="Arial" panose="020B0604020202020204" pitchFamily="34" charset="0"/>
                <a:ea typeface="MS Mincho"/>
                <a:cs typeface="Arial" panose="020B0604020202020204" pitchFamily="34" charset="0"/>
              </a:rPr>
              <a:t>are unable to reimburse this expense </a:t>
            </a:r>
            <a:r>
              <a:rPr lang="en-GB" sz="1100" dirty="0">
                <a:latin typeface="Arial" panose="020B0604020202020204" pitchFamily="34" charset="0"/>
                <a:ea typeface="MS Mincho"/>
                <a:cs typeface="Arial" panose="020B0604020202020204" pitchFamily="34" charset="0"/>
              </a:rPr>
              <a:t>or </a:t>
            </a:r>
            <a:r>
              <a:rPr lang="en-GB" sz="1100" dirty="0" smtClean="0">
                <a:latin typeface="Arial" panose="020B0604020202020204" pitchFamily="34" charset="0"/>
                <a:ea typeface="MS Mincho"/>
                <a:cs typeface="Arial" panose="020B0604020202020204" pitchFamily="34" charset="0"/>
              </a:rPr>
              <a:t>any other payments </a:t>
            </a:r>
            <a:r>
              <a:rPr lang="en-GB" sz="1100" dirty="0">
                <a:latin typeface="Arial" panose="020B0604020202020204" pitchFamily="34" charset="0"/>
                <a:ea typeface="MS Mincho"/>
                <a:cs typeface="Arial" panose="020B0604020202020204" pitchFamily="34" charset="0"/>
              </a:rPr>
              <a:t>if you take part in this study</a:t>
            </a:r>
            <a:r>
              <a:rPr lang="en-GB" sz="1100" dirty="0" smtClean="0">
                <a:latin typeface="Arial" panose="020B0604020202020204" pitchFamily="34" charset="0"/>
                <a:ea typeface="MS Mincho"/>
                <a:cs typeface="Arial" panose="020B0604020202020204" pitchFamily="34" charset="0"/>
              </a:rPr>
              <a:t>.</a:t>
            </a:r>
          </a:p>
          <a:p>
            <a:pPr lvl="0">
              <a:tabLst>
                <a:tab pos="90170" algn="l"/>
              </a:tabLst>
            </a:pPr>
            <a:endParaRPr lang="en-GB" sz="1100" b="1" dirty="0">
              <a:solidFill>
                <a:prstClr val="black"/>
              </a:solidFill>
              <a:latin typeface="Arial" panose="020B0604020202020204" pitchFamily="34" charset="0"/>
              <a:ea typeface="MS Mincho"/>
              <a:cs typeface="Arial" panose="020B0604020202020204" pitchFamily="34" charset="0"/>
            </a:endParaRPr>
          </a:p>
          <a:p>
            <a:r>
              <a:rPr lang="en-GB" sz="1200" b="1" dirty="0">
                <a:latin typeface="Arial" panose="020B0604020202020204" pitchFamily="34" charset="0"/>
                <a:ea typeface="MS Mincho"/>
                <a:cs typeface="Arial" panose="020B0604020202020204" pitchFamily="34" charset="0"/>
              </a:rPr>
              <a:t>What is a slip and fall?</a:t>
            </a:r>
          </a:p>
          <a:p>
            <a:r>
              <a:rPr lang="en-GB" sz="1100" dirty="0">
                <a:latin typeface="Arial" panose="020B0604020202020204" pitchFamily="34" charset="0"/>
                <a:ea typeface="MS Mincho"/>
                <a:cs typeface="Arial" panose="020B0604020202020204" pitchFamily="34" charset="0"/>
              </a:rPr>
              <a:t>For this study we would like to know about any slip or fall you have at work, regardless of the </a:t>
            </a:r>
            <a:r>
              <a:rPr lang="en-GB" sz="1100" dirty="0" smtClean="0">
                <a:latin typeface="Arial" panose="020B0604020202020204" pitchFamily="34" charset="0"/>
                <a:ea typeface="MS Mincho"/>
                <a:cs typeface="Arial" panose="020B0604020202020204" pitchFamily="34" charset="0"/>
              </a:rPr>
              <a:t>severity</a:t>
            </a:r>
            <a:r>
              <a:rPr lang="en-GB" sz="1100" dirty="0" smtClean="0">
                <a:solidFill>
                  <a:srgbClr val="FF0000"/>
                </a:solidFill>
                <a:latin typeface="Arial" panose="020B0604020202020204" pitchFamily="34" charset="0"/>
                <a:ea typeface="MS Mincho"/>
                <a:cs typeface="Arial" panose="020B0604020202020204" pitchFamily="34" charset="0"/>
              </a:rPr>
              <a:t> </a:t>
            </a:r>
            <a:r>
              <a:rPr lang="en-GB" sz="1100" dirty="0" smtClean="0">
                <a:latin typeface="Arial" panose="020B0604020202020204" pitchFamily="34" charset="0"/>
                <a:ea typeface="MS Mincho"/>
                <a:cs typeface="Arial" panose="020B0604020202020204" pitchFamily="34" charset="0"/>
              </a:rPr>
              <a:t>and </a:t>
            </a:r>
            <a:r>
              <a:rPr lang="en-GB" sz="1100" dirty="0">
                <a:latin typeface="Arial" panose="020B0604020202020204" pitchFamily="34" charset="0"/>
                <a:ea typeface="MS Mincho"/>
                <a:cs typeface="Arial" panose="020B0604020202020204" pitchFamily="34" charset="0"/>
              </a:rPr>
              <a:t>whether or not you are injured. In this study a slip is defined as 'a loss of traction of your foot  on the floor surface, which may or may not result in a fall.’  A fall is defined as ‘an unexpected event in which you come to rest on the ground, floor, or lower level</a:t>
            </a:r>
            <a:r>
              <a:rPr lang="en-GB" sz="1100" dirty="0" smtClean="0">
                <a:latin typeface="Arial" panose="020B0604020202020204" pitchFamily="34" charset="0"/>
                <a:ea typeface="MS Mincho"/>
                <a:cs typeface="Arial" panose="020B0604020202020204" pitchFamily="34" charset="0"/>
              </a:rPr>
              <a:t>.’</a:t>
            </a:r>
            <a:endParaRPr lang="en-GB" sz="1100" b="1" dirty="0">
              <a:solidFill>
                <a:prstClr val="black"/>
              </a:solidFill>
              <a:latin typeface="Arial" panose="020B0604020202020204" pitchFamily="34" charset="0"/>
              <a:ea typeface="MS Mincho"/>
              <a:cs typeface="Arial" panose="020B0604020202020204" pitchFamily="34" charset="0"/>
            </a:endParaRPr>
          </a:p>
        </p:txBody>
      </p:sp>
      <p:sp>
        <p:nvSpPr>
          <p:cNvPr id="17" name="Rectangle 16"/>
          <p:cNvSpPr/>
          <p:nvPr/>
        </p:nvSpPr>
        <p:spPr>
          <a:xfrm>
            <a:off x="3429000" y="451105"/>
            <a:ext cx="3263665" cy="8125301"/>
          </a:xfrm>
          <a:prstGeom prst="rect">
            <a:avLst/>
          </a:prstGeom>
        </p:spPr>
        <p:txBody>
          <a:bodyPr wrap="square">
            <a:spAutoFit/>
          </a:bodyPr>
          <a:lstStyle/>
          <a:p>
            <a:r>
              <a:rPr lang="en-GB" sz="1100" b="1" dirty="0" smtClean="0">
                <a:latin typeface="Arial" panose="020B0604020202020204" pitchFamily="34" charset="0"/>
                <a:ea typeface="MS Mincho"/>
                <a:cs typeface="Arial" panose="020B0604020202020204" pitchFamily="34" charset="0"/>
              </a:rPr>
              <a:t>W</a:t>
            </a:r>
            <a:r>
              <a:rPr lang="en-GB" sz="1200" b="1" dirty="0" smtClean="0">
                <a:latin typeface="Arial" panose="020B0604020202020204" pitchFamily="34" charset="0"/>
                <a:ea typeface="MS Mincho"/>
                <a:cs typeface="Arial" panose="020B0604020202020204" pitchFamily="34" charset="0"/>
              </a:rPr>
              <a:t>ho </a:t>
            </a:r>
            <a:r>
              <a:rPr lang="en-GB" sz="1200" b="1" dirty="0">
                <a:latin typeface="Arial" panose="020B0604020202020204" pitchFamily="34" charset="0"/>
                <a:ea typeface="MS Mincho"/>
                <a:cs typeface="Arial" panose="020B0604020202020204" pitchFamily="34" charset="0"/>
              </a:rPr>
              <a:t>is </a:t>
            </a:r>
            <a:r>
              <a:rPr lang="en-GB" sz="1200" b="1" dirty="0" smtClean="0">
                <a:latin typeface="Arial" panose="020B0604020202020204" pitchFamily="34" charset="0"/>
                <a:ea typeface="MS Mincho"/>
                <a:cs typeface="Arial" panose="020B0604020202020204" pitchFamily="34" charset="0"/>
              </a:rPr>
              <a:t>organising and </a:t>
            </a:r>
            <a:r>
              <a:rPr lang="en-GB" sz="1200" b="1" dirty="0">
                <a:latin typeface="Arial" panose="020B0604020202020204" pitchFamily="34" charset="0"/>
                <a:ea typeface="MS Mincho"/>
                <a:cs typeface="Arial" panose="020B0604020202020204" pitchFamily="34" charset="0"/>
              </a:rPr>
              <a:t>funding the research?</a:t>
            </a:r>
            <a:endParaRPr lang="en-GB" sz="1200" dirty="0">
              <a:latin typeface="Arial" panose="020B0604020202020204" pitchFamily="34" charset="0"/>
              <a:ea typeface="MS Mincho"/>
              <a:cs typeface="Arial" panose="020B0604020202020204" pitchFamily="34" charset="0"/>
            </a:endParaRPr>
          </a:p>
          <a:p>
            <a:r>
              <a:rPr lang="en-GB" sz="1100" dirty="0">
                <a:latin typeface="Arial" panose="020B0604020202020204" pitchFamily="34" charset="0"/>
                <a:ea typeface="MS Mincho"/>
                <a:cs typeface="Arial" panose="020B0604020202020204" pitchFamily="34" charset="0"/>
              </a:rPr>
              <a:t>This study is being organised by the University of </a:t>
            </a:r>
            <a:r>
              <a:rPr lang="en-GB" sz="1100" dirty="0" smtClean="0">
                <a:latin typeface="Arial" panose="020B0604020202020204" pitchFamily="34" charset="0"/>
                <a:ea typeface="MS Mincho"/>
                <a:cs typeface="Arial" panose="020B0604020202020204" pitchFamily="34" charset="0"/>
              </a:rPr>
              <a:t>York in collaboration with the Health and Safety Executive (HSE). The project has </a:t>
            </a:r>
            <a:r>
              <a:rPr lang="en-GB" sz="1100" dirty="0">
                <a:latin typeface="Arial" panose="020B0604020202020204" pitchFamily="34" charset="0"/>
                <a:ea typeface="MS Mincho"/>
                <a:cs typeface="Arial" panose="020B0604020202020204" pitchFamily="34" charset="0"/>
              </a:rPr>
              <a:t>been funded by </a:t>
            </a:r>
            <a:r>
              <a:rPr lang="en-GB" sz="1100" dirty="0" smtClean="0">
                <a:latin typeface="Arial" panose="020B0604020202020204" pitchFamily="34" charset="0"/>
                <a:ea typeface="MS Mincho"/>
                <a:cs typeface="Arial" panose="020B0604020202020204" pitchFamily="34" charset="0"/>
              </a:rPr>
              <a:t>the by the National Institute for Health Research’s Public Health Research Programme and the Health and Safety Executive. </a:t>
            </a:r>
            <a:endParaRPr lang="en-GB" sz="1100" dirty="0">
              <a:latin typeface="Arial" panose="020B0604020202020204" pitchFamily="34" charset="0"/>
              <a:ea typeface="MS Mincho"/>
              <a:cs typeface="Arial" panose="020B0604020202020204" pitchFamily="34" charset="0"/>
            </a:endParaRPr>
          </a:p>
          <a:p>
            <a:endParaRPr lang="en-US" sz="1100" dirty="0" smtClean="0">
              <a:latin typeface="Arial" panose="020B0604020202020204" pitchFamily="34" charset="0"/>
              <a:ea typeface="MS Mincho"/>
              <a:cs typeface="Arial" panose="020B0604020202020204" pitchFamily="34" charset="0"/>
            </a:endParaRPr>
          </a:p>
          <a:p>
            <a:r>
              <a:rPr lang="en-US" sz="1100" dirty="0" smtClean="0">
                <a:latin typeface="Arial" panose="020B0604020202020204" pitchFamily="34" charset="0"/>
                <a:ea typeface="MS Mincho"/>
                <a:cs typeface="Arial" panose="020B0604020202020204" pitchFamily="34" charset="0"/>
              </a:rPr>
              <a:t>This </a:t>
            </a:r>
            <a:r>
              <a:rPr lang="en-US" sz="1100" dirty="0">
                <a:latin typeface="Arial" panose="020B0604020202020204" pitchFamily="34" charset="0"/>
                <a:ea typeface="MS Mincho"/>
                <a:cs typeface="Arial" panose="020B0604020202020204" pitchFamily="34" charset="0"/>
              </a:rPr>
              <a:t>study has been reviewed and </a:t>
            </a:r>
            <a:r>
              <a:rPr lang="en-US" sz="1100" dirty="0" smtClean="0">
                <a:latin typeface="Arial" panose="020B0604020202020204" pitchFamily="34" charset="0"/>
                <a:ea typeface="MS Mincho"/>
                <a:cs typeface="Arial" panose="020B0604020202020204" pitchFamily="34" charset="0"/>
              </a:rPr>
              <a:t>approved by the University of York, Department of Health Sciences Research Governance Committee. </a:t>
            </a:r>
            <a:r>
              <a:rPr lang="en-US" sz="1100" dirty="0">
                <a:latin typeface="Arial" panose="020B0604020202020204" pitchFamily="34" charset="0"/>
                <a:ea typeface="MS Mincho"/>
                <a:cs typeface="Arial" panose="020B0604020202020204" pitchFamily="34" charset="0"/>
              </a:rPr>
              <a:t>It has also been reviewed by your </a:t>
            </a:r>
            <a:r>
              <a:rPr lang="en-US" sz="1100" dirty="0" smtClean="0">
                <a:latin typeface="Arial" panose="020B0604020202020204" pitchFamily="34" charset="0"/>
                <a:ea typeface="MS Mincho"/>
                <a:cs typeface="Arial" panose="020B0604020202020204" pitchFamily="34" charset="0"/>
              </a:rPr>
              <a:t>local hospital </a:t>
            </a:r>
            <a:r>
              <a:rPr lang="en-US" sz="1100" dirty="0">
                <a:latin typeface="Arial" panose="020B0604020202020204" pitchFamily="34" charset="0"/>
                <a:ea typeface="MS Mincho"/>
                <a:cs typeface="Arial" panose="020B0604020202020204" pitchFamily="34" charset="0"/>
              </a:rPr>
              <a:t>Trust Research and Development </a:t>
            </a:r>
            <a:r>
              <a:rPr lang="en-US" sz="1100" dirty="0" smtClean="0">
                <a:latin typeface="Arial" panose="020B0604020202020204" pitchFamily="34" charset="0"/>
                <a:ea typeface="MS Mincho"/>
                <a:cs typeface="Arial" panose="020B0604020202020204" pitchFamily="34" charset="0"/>
              </a:rPr>
              <a:t>committee.</a:t>
            </a:r>
            <a:endParaRPr lang="en-US" sz="1100" strike="sngStrike" dirty="0" smtClean="0">
              <a:latin typeface="Arial" panose="020B0604020202020204" pitchFamily="34" charset="0"/>
              <a:ea typeface="MS Mincho"/>
              <a:cs typeface="Arial" panose="020B0604020202020204" pitchFamily="34" charset="0"/>
            </a:endParaRPr>
          </a:p>
          <a:p>
            <a:endParaRPr lang="en-US" sz="1100" dirty="0">
              <a:solidFill>
                <a:prstClr val="black"/>
              </a:solidFill>
              <a:latin typeface="Arial" panose="020B0604020202020204" pitchFamily="34" charset="0"/>
              <a:ea typeface="MS Mincho"/>
              <a:cs typeface="Arial" panose="020B0604020202020204" pitchFamily="34" charset="0"/>
            </a:endParaRPr>
          </a:p>
          <a:p>
            <a:r>
              <a:rPr lang="en-US" sz="1100" dirty="0" smtClean="0">
                <a:latin typeface="Arial" panose="020B0604020202020204" pitchFamily="34" charset="0"/>
                <a:ea typeface="MS Mincho"/>
                <a:cs typeface="Arial" panose="020B0604020202020204" pitchFamily="34" charset="0"/>
              </a:rPr>
              <a:t>Everyone who takes part </a:t>
            </a:r>
            <a:r>
              <a:rPr lang="en-US" sz="1100" dirty="0" smtClean="0">
                <a:solidFill>
                  <a:prstClr val="black"/>
                </a:solidFill>
                <a:latin typeface="Arial" panose="020B0604020202020204" pitchFamily="34" charset="0"/>
                <a:ea typeface="MS Mincho"/>
                <a:cs typeface="Arial" panose="020B0604020202020204" pitchFamily="34" charset="0"/>
              </a:rPr>
              <a:t>will be sent a summary of the results. </a:t>
            </a:r>
            <a:endParaRPr lang="en-US" sz="1200" dirty="0" smtClean="0">
              <a:solidFill>
                <a:prstClr val="black"/>
              </a:solidFill>
              <a:latin typeface="Arial" panose="020B0604020202020204" pitchFamily="34" charset="0"/>
              <a:ea typeface="MS Mincho"/>
              <a:cs typeface="Arial" panose="020B0604020202020204" pitchFamily="34" charset="0"/>
            </a:endParaRPr>
          </a:p>
          <a:p>
            <a:endParaRPr lang="en-US" sz="1200" dirty="0">
              <a:solidFill>
                <a:prstClr val="black"/>
              </a:solidFill>
              <a:latin typeface="Arial" panose="020B0604020202020204" pitchFamily="34" charset="0"/>
              <a:ea typeface="MS Mincho"/>
              <a:cs typeface="Arial" panose="020B0604020202020204" pitchFamily="34" charset="0"/>
            </a:endParaRPr>
          </a:p>
          <a:p>
            <a:pPr lvl="0"/>
            <a:r>
              <a:rPr lang="en-GB" sz="1200" b="1" dirty="0" smtClean="0">
                <a:solidFill>
                  <a:prstClr val="black"/>
                </a:solidFill>
                <a:latin typeface="Arial" panose="020B0604020202020204" pitchFamily="34" charset="0"/>
                <a:ea typeface="MS Mincho"/>
                <a:cs typeface="Arial" panose="020B0604020202020204" pitchFamily="34" charset="0"/>
              </a:rPr>
              <a:t>Will </a:t>
            </a:r>
            <a:r>
              <a:rPr lang="en-GB" sz="1200" b="1" dirty="0">
                <a:solidFill>
                  <a:prstClr val="black"/>
                </a:solidFill>
                <a:latin typeface="Arial" panose="020B0604020202020204" pitchFamily="34" charset="0"/>
                <a:ea typeface="MS Mincho"/>
                <a:cs typeface="Arial" panose="020B0604020202020204" pitchFamily="34" charset="0"/>
              </a:rPr>
              <a:t>my taking part in the study be kept confidential?</a:t>
            </a:r>
          </a:p>
          <a:p>
            <a:pPr lvl="0"/>
            <a:r>
              <a:rPr lang="en-GB" sz="1100" dirty="0">
                <a:solidFill>
                  <a:prstClr val="black"/>
                </a:solidFill>
                <a:latin typeface="Arial" panose="020B0604020202020204" pitchFamily="34" charset="0"/>
                <a:ea typeface="MS Mincho"/>
                <a:cs typeface="Arial" panose="020B0604020202020204" pitchFamily="34" charset="0"/>
              </a:rPr>
              <a:t>Any information you </a:t>
            </a:r>
            <a:r>
              <a:rPr lang="en-GB" sz="1100" dirty="0" smtClean="0">
                <a:solidFill>
                  <a:prstClr val="black"/>
                </a:solidFill>
                <a:latin typeface="Arial" panose="020B0604020202020204" pitchFamily="34" charset="0"/>
                <a:ea typeface="MS Mincho"/>
                <a:cs typeface="Arial" panose="020B0604020202020204" pitchFamily="34" charset="0"/>
              </a:rPr>
              <a:t>provide </a:t>
            </a:r>
            <a:r>
              <a:rPr lang="en-GB" sz="1100" dirty="0">
                <a:solidFill>
                  <a:prstClr val="black"/>
                </a:solidFill>
                <a:latin typeface="Arial" panose="020B0604020202020204" pitchFamily="34" charset="0"/>
                <a:ea typeface="MS Mincho"/>
                <a:cs typeface="Arial" panose="020B0604020202020204" pitchFamily="34" charset="0"/>
              </a:rPr>
              <a:t>will be treated in confidence</a:t>
            </a:r>
            <a:r>
              <a:rPr lang="en-GB" sz="1100" dirty="0" smtClean="0">
                <a:solidFill>
                  <a:prstClr val="black"/>
                </a:solidFill>
                <a:latin typeface="Arial" panose="020B0604020202020204" pitchFamily="34" charset="0"/>
                <a:ea typeface="MS Mincho"/>
                <a:cs typeface="Arial" panose="020B0604020202020204" pitchFamily="34" charset="0"/>
              </a:rPr>
              <a:t>. At </a:t>
            </a:r>
            <a:r>
              <a:rPr lang="en-GB" sz="1100" dirty="0">
                <a:solidFill>
                  <a:prstClr val="black"/>
                </a:solidFill>
                <a:latin typeface="Arial" panose="020B0604020202020204" pitchFamily="34" charset="0"/>
                <a:ea typeface="MS Mincho"/>
                <a:cs typeface="Arial" panose="020B0604020202020204" pitchFamily="34" charset="0"/>
              </a:rPr>
              <a:t>the beginning of the study we will record your name, </a:t>
            </a:r>
            <a:r>
              <a:rPr lang="en-GB" sz="1100" dirty="0">
                <a:latin typeface="Arial" panose="020B0604020202020204" pitchFamily="34" charset="0"/>
                <a:ea typeface="MS Mincho"/>
                <a:cs typeface="Arial" panose="020B0604020202020204" pitchFamily="34" charset="0"/>
              </a:rPr>
              <a:t>personal contact details including your </a:t>
            </a:r>
            <a:r>
              <a:rPr lang="en-GB" sz="1100" dirty="0" smtClean="0">
                <a:latin typeface="Arial" panose="020B0604020202020204" pitchFamily="34" charset="0"/>
                <a:ea typeface="MS Mincho"/>
                <a:cs typeface="Arial" panose="020B0604020202020204" pitchFamily="34" charset="0"/>
              </a:rPr>
              <a:t>address</a:t>
            </a:r>
            <a:r>
              <a:rPr lang="en-GB" sz="1100" dirty="0">
                <a:latin typeface="Arial" panose="020B0604020202020204" pitchFamily="34" charset="0"/>
                <a:ea typeface="MS Mincho"/>
                <a:cs typeface="Arial" panose="020B0604020202020204" pitchFamily="34" charset="0"/>
              </a:rPr>
              <a:t>, </a:t>
            </a:r>
            <a:r>
              <a:rPr lang="en-GB" sz="1100" dirty="0" smtClean="0">
                <a:latin typeface="Arial" panose="020B0604020202020204" pitchFamily="34" charset="0"/>
                <a:ea typeface="MS Mincho"/>
                <a:cs typeface="Arial" panose="020B0604020202020204" pitchFamily="34" charset="0"/>
              </a:rPr>
              <a:t>mobile telephone </a:t>
            </a:r>
            <a:r>
              <a:rPr lang="en-GB" sz="1100" dirty="0">
                <a:latin typeface="Arial" panose="020B0604020202020204" pitchFamily="34" charset="0"/>
                <a:ea typeface="MS Mincho"/>
                <a:cs typeface="Arial" panose="020B0604020202020204" pitchFamily="34" charset="0"/>
              </a:rPr>
              <a:t>number and date of birth and keep a copy of your signed consent form</a:t>
            </a:r>
            <a:r>
              <a:rPr lang="en-GB" sz="1100" dirty="0" smtClean="0">
                <a:latin typeface="Arial" panose="020B0604020202020204" pitchFamily="34" charset="0"/>
                <a:ea typeface="MS Mincho"/>
                <a:cs typeface="Arial" panose="020B0604020202020204" pitchFamily="34" charset="0"/>
              </a:rPr>
              <a:t>. This </a:t>
            </a:r>
            <a:r>
              <a:rPr lang="en-GB" sz="1100" dirty="0">
                <a:latin typeface="Arial" panose="020B0604020202020204" pitchFamily="34" charset="0"/>
                <a:ea typeface="MS Mincho"/>
                <a:cs typeface="Arial" panose="020B0604020202020204" pitchFamily="34" charset="0"/>
              </a:rPr>
              <a:t>information will be stored securely at the University of York </a:t>
            </a:r>
            <a:r>
              <a:rPr lang="en-GB" sz="1100" dirty="0" smtClean="0">
                <a:latin typeface="Arial" panose="020B0604020202020204" pitchFamily="34" charset="0"/>
                <a:ea typeface="MS Mincho"/>
                <a:cs typeface="Arial" panose="020B0604020202020204" pitchFamily="34" charset="0"/>
              </a:rPr>
              <a:t>and at the Health and Safety Executive in </a:t>
            </a:r>
            <a:r>
              <a:rPr lang="en-GB" sz="1100" dirty="0">
                <a:solidFill>
                  <a:prstClr val="black"/>
                </a:solidFill>
                <a:latin typeface="Arial" panose="020B0604020202020204" pitchFamily="34" charset="0"/>
                <a:ea typeface="MS Mincho"/>
                <a:cs typeface="Arial" panose="020B0604020202020204" pitchFamily="34" charset="0"/>
              </a:rPr>
              <a:t>accordance with the Data Protection Act 1998. </a:t>
            </a:r>
            <a:endParaRPr lang="en-GB" sz="1100" dirty="0" smtClean="0">
              <a:solidFill>
                <a:prstClr val="black"/>
              </a:solidFill>
              <a:latin typeface="Arial" panose="020B0604020202020204" pitchFamily="34" charset="0"/>
              <a:ea typeface="MS Mincho"/>
              <a:cs typeface="Arial" panose="020B0604020202020204" pitchFamily="34" charset="0"/>
            </a:endParaRPr>
          </a:p>
          <a:p>
            <a:pPr lvl="0"/>
            <a:endParaRPr lang="en-GB" sz="1100" dirty="0">
              <a:solidFill>
                <a:prstClr val="black"/>
              </a:solidFill>
              <a:latin typeface="Arial" panose="020B0604020202020204" pitchFamily="34" charset="0"/>
              <a:ea typeface="MS Mincho"/>
              <a:cs typeface="Arial" panose="020B0604020202020204" pitchFamily="34" charset="0"/>
            </a:endParaRPr>
          </a:p>
          <a:p>
            <a:pPr lvl="0"/>
            <a:r>
              <a:rPr lang="en-GB" sz="1100" dirty="0" smtClean="0">
                <a:solidFill>
                  <a:prstClr val="black"/>
                </a:solidFill>
                <a:latin typeface="Arial" panose="020B0604020202020204" pitchFamily="34" charset="0"/>
                <a:ea typeface="MS Mincho"/>
                <a:cs typeface="Arial" panose="020B0604020202020204" pitchFamily="34" charset="0"/>
              </a:rPr>
              <a:t>The shoe supplier, Shoes for Crews, </a:t>
            </a:r>
            <a:r>
              <a:rPr lang="en-GB" sz="1100" dirty="0" smtClean="0">
                <a:latin typeface="Arial" panose="020B0604020202020204" pitchFamily="34" charset="0"/>
                <a:ea typeface="MS Mincho"/>
                <a:cs typeface="Arial" panose="020B0604020202020204" pitchFamily="34" charset="0"/>
              </a:rPr>
              <a:t>may </a:t>
            </a:r>
            <a:r>
              <a:rPr lang="en-GB" sz="1100" dirty="0" smtClean="0">
                <a:solidFill>
                  <a:prstClr val="black"/>
                </a:solidFill>
                <a:latin typeface="Arial" panose="020B0604020202020204" pitchFamily="34" charset="0"/>
                <a:ea typeface="MS Mincho"/>
                <a:cs typeface="Arial" panose="020B0604020202020204" pitchFamily="34" charset="0"/>
              </a:rPr>
              <a:t>be given your name and work address to enable them to   </a:t>
            </a:r>
            <a:r>
              <a:rPr lang="en-GB" sz="1100" dirty="0" smtClean="0">
                <a:latin typeface="Arial" panose="020B0604020202020204" pitchFamily="34" charset="0"/>
                <a:ea typeface="MS Mincho"/>
                <a:cs typeface="Arial" panose="020B0604020202020204" pitchFamily="34" charset="0"/>
              </a:rPr>
              <a:t>deliver</a:t>
            </a:r>
            <a:r>
              <a:rPr lang="en-GB" sz="1100" dirty="0" smtClean="0">
                <a:solidFill>
                  <a:srgbClr val="FF0000"/>
                </a:solidFill>
                <a:latin typeface="Arial" panose="020B0604020202020204" pitchFamily="34" charset="0"/>
                <a:ea typeface="MS Mincho"/>
                <a:cs typeface="Arial" panose="020B0604020202020204" pitchFamily="34" charset="0"/>
              </a:rPr>
              <a:t> </a:t>
            </a:r>
            <a:r>
              <a:rPr lang="en-GB" sz="1100" dirty="0" smtClean="0">
                <a:solidFill>
                  <a:prstClr val="black"/>
                </a:solidFill>
                <a:latin typeface="Arial" panose="020B0604020202020204" pitchFamily="34" charset="0"/>
                <a:ea typeface="MS Mincho"/>
                <a:cs typeface="Arial" panose="020B0604020202020204" pitchFamily="34" charset="0"/>
              </a:rPr>
              <a:t>your shoes. </a:t>
            </a:r>
          </a:p>
          <a:p>
            <a:pPr lvl="0"/>
            <a:endParaRPr lang="en-GB" sz="1100" dirty="0">
              <a:solidFill>
                <a:prstClr val="black"/>
              </a:solidFill>
              <a:latin typeface="Arial" panose="020B0604020202020204" pitchFamily="34" charset="0"/>
              <a:ea typeface="MS Mincho"/>
              <a:cs typeface="Arial" panose="020B0604020202020204" pitchFamily="34" charset="0"/>
            </a:endParaRPr>
          </a:p>
          <a:p>
            <a:r>
              <a:rPr lang="en-GB" sz="1100" dirty="0" smtClean="0">
                <a:solidFill>
                  <a:prstClr val="black"/>
                </a:solidFill>
                <a:latin typeface="Arial" panose="020B0604020202020204" pitchFamily="34" charset="0"/>
                <a:ea typeface="MS Mincho"/>
                <a:cs typeface="Arial" panose="020B0604020202020204" pitchFamily="34" charset="0"/>
              </a:rPr>
              <a:t>Your employer will be informed of your participation in the study. </a:t>
            </a:r>
            <a:r>
              <a:rPr lang="en-GB" sz="1100" dirty="0" smtClean="0">
                <a:latin typeface="Arial" panose="020B0604020202020204" pitchFamily="34" charset="0"/>
                <a:ea typeface="MS Mincho"/>
                <a:cs typeface="Arial" panose="020B0604020202020204" pitchFamily="34" charset="0"/>
              </a:rPr>
              <a:t>Also colleagues may realise you are taking part if they see you wearing the slip resistant shoes.</a:t>
            </a:r>
          </a:p>
          <a:p>
            <a:endParaRPr lang="en-GB" sz="1100" dirty="0">
              <a:solidFill>
                <a:prstClr val="black"/>
              </a:solidFill>
              <a:latin typeface="Arial" panose="020B0604020202020204" pitchFamily="34" charset="0"/>
              <a:ea typeface="MS Mincho"/>
              <a:cs typeface="Arial" panose="020B0604020202020204" pitchFamily="34" charset="0"/>
            </a:endParaRPr>
          </a:p>
          <a:p>
            <a:r>
              <a:rPr lang="en-GB" sz="1100" dirty="0" smtClean="0">
                <a:solidFill>
                  <a:prstClr val="black"/>
                </a:solidFill>
                <a:latin typeface="Arial" panose="020B0604020202020204" pitchFamily="34" charset="0"/>
                <a:ea typeface="MS Mincho"/>
                <a:cs typeface="Arial" panose="020B0604020202020204" pitchFamily="34" charset="0"/>
              </a:rPr>
              <a:t>Your </a:t>
            </a:r>
            <a:r>
              <a:rPr lang="en-GB" sz="1100" dirty="0">
                <a:solidFill>
                  <a:prstClr val="black"/>
                </a:solidFill>
                <a:latin typeface="Arial" panose="020B0604020202020204" pitchFamily="34" charset="0"/>
                <a:ea typeface="MS Mincho"/>
                <a:cs typeface="Arial" panose="020B0604020202020204" pitchFamily="34" charset="0"/>
              </a:rPr>
              <a:t>name will not be mentioned in any publications arising from the study and we will ensure that individuals cannot be identified from details in reports of the study results</a:t>
            </a:r>
            <a:r>
              <a:rPr lang="en-GB" sz="1100" dirty="0" smtClean="0">
                <a:solidFill>
                  <a:prstClr val="black"/>
                </a:solidFill>
                <a:latin typeface="Arial" panose="020B0604020202020204" pitchFamily="34" charset="0"/>
                <a:ea typeface="MS Mincho"/>
                <a:cs typeface="Arial" panose="020B0604020202020204" pitchFamily="34" charset="0"/>
              </a:rPr>
              <a:t>. If </a:t>
            </a:r>
            <a:r>
              <a:rPr lang="en-GB" sz="1100" dirty="0">
                <a:solidFill>
                  <a:prstClr val="black"/>
                </a:solidFill>
                <a:latin typeface="Arial" panose="020B0604020202020204" pitchFamily="34" charset="0"/>
                <a:ea typeface="MS Mincho"/>
                <a:cs typeface="Arial" panose="020B0604020202020204" pitchFamily="34" charset="0"/>
              </a:rPr>
              <a:t>you withdraw from the study at any time, the information you have already provided will be used in </a:t>
            </a:r>
            <a:r>
              <a:rPr lang="en-GB" sz="1100" dirty="0" smtClean="0">
                <a:solidFill>
                  <a:prstClr val="black"/>
                </a:solidFill>
                <a:latin typeface="Arial" panose="020B0604020202020204" pitchFamily="34" charset="0"/>
                <a:ea typeface="MS Mincho"/>
                <a:cs typeface="Arial" panose="020B0604020202020204" pitchFamily="34" charset="0"/>
              </a:rPr>
              <a:t>an anonymous </a:t>
            </a:r>
            <a:r>
              <a:rPr lang="en-GB" sz="1100" dirty="0">
                <a:solidFill>
                  <a:prstClr val="black"/>
                </a:solidFill>
                <a:latin typeface="Arial" panose="020B0604020202020204" pitchFamily="34" charset="0"/>
                <a:ea typeface="MS Mincho"/>
                <a:cs typeface="Arial" panose="020B0604020202020204" pitchFamily="34" charset="0"/>
              </a:rPr>
              <a:t>form for the purposes of the </a:t>
            </a:r>
            <a:r>
              <a:rPr lang="en-GB" sz="1100" dirty="0" smtClean="0">
                <a:solidFill>
                  <a:prstClr val="black"/>
                </a:solidFill>
                <a:latin typeface="Arial" panose="020B0604020202020204" pitchFamily="34" charset="0"/>
                <a:ea typeface="MS Mincho"/>
                <a:cs typeface="Arial" panose="020B0604020202020204" pitchFamily="34" charset="0"/>
              </a:rPr>
              <a:t>study. </a:t>
            </a:r>
            <a:endParaRPr lang="en-GB" sz="1100" dirty="0">
              <a:solidFill>
                <a:prstClr val="black"/>
              </a:solidFill>
              <a:latin typeface="Arial" panose="020B0604020202020204" pitchFamily="34" charset="0"/>
              <a:ea typeface="MS Mincho"/>
              <a:cs typeface="Arial" panose="020B0604020202020204" pitchFamily="34" charset="0"/>
            </a:endParaRPr>
          </a:p>
        </p:txBody>
      </p:sp>
      <p:sp>
        <p:nvSpPr>
          <p:cNvPr id="16" name="Text Box 2"/>
          <p:cNvSpPr txBox="1">
            <a:spLocks noChangeArrowheads="1"/>
          </p:cNvSpPr>
          <p:nvPr/>
        </p:nvSpPr>
        <p:spPr bwMode="auto">
          <a:xfrm>
            <a:off x="4221088" y="23858"/>
            <a:ext cx="2672069" cy="320630"/>
          </a:xfrm>
          <a:prstGeom prst="rect">
            <a:avLst/>
          </a:prstGeom>
          <a:noFill/>
          <a:ln w="9525">
            <a:noFill/>
            <a:miter lim="800000"/>
            <a:headEnd/>
            <a:tailEnd/>
          </a:ln>
        </p:spPr>
        <p:txBody>
          <a:bodyPr rot="0" vert="horz" wrap="square" lIns="91440" tIns="45720" rIns="91440" bIns="45720" anchor="t" anchorCtr="0">
            <a:noAutofit/>
          </a:bodyPr>
          <a:lstStyle/>
          <a:p>
            <a:pPr>
              <a:lnSpc>
                <a:spcPct val="115000"/>
              </a:lnSpc>
              <a:spcAft>
                <a:spcPts val="1000"/>
              </a:spcAft>
            </a:pPr>
            <a:r>
              <a:rPr lang="en-GB" sz="800" dirty="0" smtClean="0">
                <a:effectLst/>
                <a:latin typeface="Calibri"/>
                <a:ea typeface="MS Mincho"/>
                <a:cs typeface="Times New Roman"/>
              </a:rPr>
              <a:t>Participant </a:t>
            </a:r>
            <a:r>
              <a:rPr lang="en-GB" sz="800" dirty="0">
                <a:effectLst/>
                <a:latin typeface="Calibri"/>
                <a:ea typeface="MS Mincho"/>
                <a:cs typeface="Times New Roman"/>
              </a:rPr>
              <a:t>Information </a:t>
            </a:r>
            <a:r>
              <a:rPr lang="en-GB" sz="800" dirty="0" smtClean="0">
                <a:effectLst/>
                <a:latin typeface="Calibri"/>
                <a:ea typeface="MS Mincho"/>
                <a:cs typeface="Times New Roman"/>
              </a:rPr>
              <a:t>Sheet v3 03.03.2017Iras ID </a:t>
            </a:r>
            <a:r>
              <a:rPr lang="en-GB" sz="800" dirty="0">
                <a:ea typeface="MS Mincho"/>
                <a:cs typeface="Times New Roman"/>
              </a:rPr>
              <a:t>216827</a:t>
            </a:r>
            <a:endParaRPr lang="en-GB" sz="800" strike="sngStrike" dirty="0">
              <a:ea typeface="MS Mincho"/>
              <a:cs typeface="Times New Roman"/>
            </a:endParaRPr>
          </a:p>
          <a:p>
            <a:pPr>
              <a:lnSpc>
                <a:spcPct val="115000"/>
              </a:lnSpc>
              <a:spcAft>
                <a:spcPts val="1000"/>
              </a:spcAft>
            </a:pPr>
            <a:endParaRPr lang="en-GB" sz="800" strike="sngStrike" dirty="0">
              <a:effectLst/>
              <a:latin typeface="Calibri"/>
              <a:ea typeface="MS Mincho"/>
              <a:cs typeface="Times New Roman"/>
            </a:endParaRPr>
          </a:p>
        </p:txBody>
      </p:sp>
    </p:spTree>
    <p:extLst>
      <p:ext uri="{BB962C8B-B14F-4D97-AF65-F5344CB8AC3E}">
        <p14:creationId xmlns:p14="http://schemas.microsoft.com/office/powerpoint/2010/main" val="3575402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16632" y="200472"/>
            <a:ext cx="3312368" cy="9274509"/>
          </a:xfrm>
          <a:prstGeom prst="rect">
            <a:avLst/>
          </a:prstGeom>
          <a:noFill/>
          <a:ln w="19050">
            <a:noFill/>
            <a:miter lim="800000"/>
            <a:headEnd/>
            <a:tailEnd/>
          </a:ln>
        </p:spPr>
        <p:txBody>
          <a:bodyPr rot="0" vert="horz" wrap="square" lIns="91440" tIns="45720" rIns="91440" bIns="45720" anchor="t" anchorCtr="0" upright="1">
            <a:noAutofit/>
          </a:bodyPr>
          <a:lstStyle/>
          <a:p>
            <a:pPr lvl="0"/>
            <a:r>
              <a:rPr lang="en-GB" sz="1200" b="1" dirty="0" smtClean="0">
                <a:solidFill>
                  <a:prstClr val="black"/>
                </a:solidFill>
                <a:latin typeface="Arial" panose="020B0604020202020204" pitchFamily="34" charset="0"/>
                <a:ea typeface="MS Mincho"/>
                <a:cs typeface="Arial" panose="020B0604020202020204" pitchFamily="34" charset="0"/>
              </a:rPr>
              <a:t>How will my mobile phone number be used?</a:t>
            </a:r>
          </a:p>
          <a:p>
            <a:pPr lvl="0"/>
            <a:r>
              <a:rPr lang="en-GB" sz="1200" dirty="0" smtClean="0">
                <a:solidFill>
                  <a:prstClr val="black"/>
                </a:solidFill>
                <a:latin typeface="Arial" panose="020B0604020202020204" pitchFamily="34" charset="0"/>
                <a:ea typeface="MS Mincho"/>
                <a:cs typeface="Arial" panose="020B0604020202020204" pitchFamily="34" charset="0"/>
              </a:rPr>
              <a:t>If </a:t>
            </a:r>
            <a:r>
              <a:rPr lang="en-GB" sz="1200" dirty="0">
                <a:solidFill>
                  <a:prstClr val="black"/>
                </a:solidFill>
                <a:latin typeface="Arial" panose="020B0604020202020204" pitchFamily="34" charset="0"/>
                <a:ea typeface="MS Mincho"/>
                <a:cs typeface="Arial" panose="020B0604020202020204" pitchFamily="34" charset="0"/>
              </a:rPr>
              <a:t>you </a:t>
            </a:r>
            <a:r>
              <a:rPr lang="en-GB" sz="1200" dirty="0" smtClean="0">
                <a:solidFill>
                  <a:prstClr val="black"/>
                </a:solidFill>
                <a:latin typeface="Arial" panose="020B0604020202020204" pitchFamily="34" charset="0"/>
                <a:ea typeface="MS Mincho"/>
                <a:cs typeface="Arial" panose="020B0604020202020204" pitchFamily="34" charset="0"/>
              </a:rPr>
              <a:t>agree to </a:t>
            </a:r>
            <a:r>
              <a:rPr lang="en-GB" sz="1200" dirty="0" smtClean="0">
                <a:latin typeface="Arial" panose="020B0604020202020204" pitchFamily="34" charset="0"/>
                <a:ea typeface="MS Mincho"/>
                <a:cs typeface="Arial" panose="020B0604020202020204" pitchFamily="34" charset="0"/>
              </a:rPr>
              <a:t>take part in the study your </a:t>
            </a:r>
            <a:r>
              <a:rPr lang="en-GB" sz="1200" dirty="0">
                <a:latin typeface="Arial" panose="020B0604020202020204" pitchFamily="34" charset="0"/>
                <a:ea typeface="MS Mincho"/>
                <a:cs typeface="Arial" panose="020B0604020202020204" pitchFamily="34" charset="0"/>
              </a:rPr>
              <a:t>mobile </a:t>
            </a:r>
            <a:r>
              <a:rPr lang="en-GB" sz="1200" dirty="0" smtClean="0">
                <a:latin typeface="Arial" panose="020B0604020202020204" pitchFamily="34" charset="0"/>
                <a:ea typeface="MS Mincho"/>
                <a:cs typeface="Arial" panose="020B0604020202020204" pitchFamily="34" charset="0"/>
              </a:rPr>
              <a:t>phone number </a:t>
            </a:r>
            <a:r>
              <a:rPr lang="en-GB" sz="1200" dirty="0">
                <a:latin typeface="Arial" panose="020B0604020202020204" pitchFamily="34" charset="0"/>
                <a:ea typeface="MS Mincho"/>
                <a:cs typeface="Arial" panose="020B0604020202020204" pitchFamily="34" charset="0"/>
              </a:rPr>
              <a:t>will be stored on a secure management system at the University of York. Text messages will be sent </a:t>
            </a:r>
            <a:r>
              <a:rPr lang="en-GB" sz="1200" dirty="0" smtClean="0">
                <a:latin typeface="Arial" panose="020B0604020202020204" pitchFamily="34" charset="0"/>
                <a:ea typeface="MS Mincho"/>
                <a:cs typeface="Arial" panose="020B0604020202020204" pitchFamily="34" charset="0"/>
              </a:rPr>
              <a:t> to you using </a:t>
            </a:r>
            <a:r>
              <a:rPr lang="en-GB" sz="1200" dirty="0">
                <a:latin typeface="Arial" panose="020B0604020202020204" pitchFamily="34" charset="0"/>
                <a:ea typeface="MS Mincho"/>
                <a:cs typeface="Arial" panose="020B0604020202020204" pitchFamily="34" charset="0"/>
              </a:rPr>
              <a:t>a secure UK based text messaging </a:t>
            </a:r>
            <a:r>
              <a:rPr lang="en-GB" sz="1200" dirty="0" smtClean="0">
                <a:latin typeface="Arial" panose="020B0604020202020204" pitchFamily="34" charset="0"/>
                <a:ea typeface="MS Mincho"/>
                <a:cs typeface="Arial" panose="020B0604020202020204" pitchFamily="34" charset="0"/>
              </a:rPr>
              <a:t>service managed by a third party organisation. The University of York and the third party organisation will not use your mobile phone number for any other purposes </a:t>
            </a:r>
            <a:r>
              <a:rPr lang="en-GB" sz="1200" dirty="0">
                <a:latin typeface="Arial" panose="020B0604020202020204" pitchFamily="34" charset="0"/>
                <a:ea typeface="MS Mincho"/>
                <a:cs typeface="Arial" panose="020B0604020202020204" pitchFamily="34" charset="0"/>
              </a:rPr>
              <a:t>other than those relating to the trial </a:t>
            </a:r>
            <a:r>
              <a:rPr lang="en-GB" sz="1200" dirty="0" smtClean="0">
                <a:latin typeface="Arial" panose="020B0604020202020204" pitchFamily="34" charset="0"/>
                <a:ea typeface="MS Mincho"/>
                <a:cs typeface="Arial" panose="020B0604020202020204" pitchFamily="34" charset="0"/>
              </a:rPr>
              <a:t>and your </a:t>
            </a:r>
            <a:r>
              <a:rPr lang="en-GB" sz="1200" dirty="0">
                <a:latin typeface="Arial" panose="020B0604020202020204" pitchFamily="34" charset="0"/>
                <a:ea typeface="MS Mincho"/>
                <a:cs typeface="Arial" panose="020B0604020202020204" pitchFamily="34" charset="0"/>
              </a:rPr>
              <a:t>information will not be shared with anyone else</a:t>
            </a:r>
            <a:r>
              <a:rPr lang="en-GB" sz="1200" dirty="0" smtClean="0">
                <a:latin typeface="Arial" panose="020B0604020202020204" pitchFamily="34" charset="0"/>
                <a:ea typeface="MS Mincho"/>
                <a:cs typeface="Arial" panose="020B0604020202020204" pitchFamily="34" charset="0"/>
              </a:rPr>
              <a:t>. All information will be securely stored for five years after completion of the study and then securely destroyed.</a:t>
            </a:r>
            <a:endParaRPr lang="en-GB" sz="1200" dirty="0">
              <a:latin typeface="Arial" panose="020B0604020202020204" pitchFamily="34" charset="0"/>
              <a:ea typeface="MS Mincho"/>
              <a:cs typeface="Arial" panose="020B0604020202020204" pitchFamily="34" charset="0"/>
            </a:endParaRPr>
          </a:p>
          <a:p>
            <a:endParaRPr lang="en-GB" sz="1200" b="1" dirty="0">
              <a:latin typeface="Arial" panose="020B0604020202020204" pitchFamily="34" charset="0"/>
              <a:ea typeface="MS Mincho"/>
              <a:cs typeface="Arial" panose="020B0604020202020204" pitchFamily="34" charset="0"/>
            </a:endParaRPr>
          </a:p>
          <a:p>
            <a:r>
              <a:rPr lang="en-GB" sz="1200" b="1" dirty="0" smtClean="0">
                <a:latin typeface="Arial" panose="020B0604020202020204" pitchFamily="34" charset="0"/>
                <a:ea typeface="MS Mincho"/>
                <a:cs typeface="Arial" panose="020B0604020202020204" pitchFamily="34" charset="0"/>
              </a:rPr>
              <a:t>What </a:t>
            </a:r>
            <a:r>
              <a:rPr lang="en-GB" sz="1200" b="1" dirty="0">
                <a:latin typeface="Arial" panose="020B0604020202020204" pitchFamily="34" charset="0"/>
                <a:ea typeface="MS Mincho"/>
                <a:cs typeface="Arial" panose="020B0604020202020204" pitchFamily="34" charset="0"/>
              </a:rPr>
              <a:t>will happen to the data collected in the study?</a:t>
            </a:r>
          </a:p>
          <a:p>
            <a:r>
              <a:rPr lang="en-GB" sz="1200" dirty="0" smtClean="0">
                <a:latin typeface="Arial" panose="020B0604020202020204" pitchFamily="34" charset="0"/>
                <a:ea typeface="MS Mincho"/>
                <a:cs typeface="Arial" panose="020B0604020202020204" pitchFamily="34" charset="0"/>
              </a:rPr>
              <a:t>The </a:t>
            </a:r>
            <a:r>
              <a:rPr lang="en-GB" sz="1200" dirty="0">
                <a:latin typeface="Arial" panose="020B0604020202020204" pitchFamily="34" charset="0"/>
                <a:ea typeface="MS Mincho"/>
                <a:cs typeface="Arial" panose="020B0604020202020204" pitchFamily="34" charset="0"/>
              </a:rPr>
              <a:t>results of this study </a:t>
            </a:r>
            <a:r>
              <a:rPr lang="en-GB" sz="1200" dirty="0" smtClean="0">
                <a:latin typeface="Arial" panose="020B0604020202020204" pitchFamily="34" charset="0"/>
                <a:ea typeface="MS Mincho"/>
                <a:cs typeface="Arial" panose="020B0604020202020204" pitchFamily="34" charset="0"/>
              </a:rPr>
              <a:t>will </a:t>
            </a:r>
            <a:r>
              <a:rPr lang="en-GB" sz="1200" dirty="0">
                <a:latin typeface="Arial" panose="020B0604020202020204" pitchFamily="34" charset="0"/>
                <a:ea typeface="MS Mincho"/>
                <a:cs typeface="Arial" panose="020B0604020202020204" pitchFamily="34" charset="0"/>
              </a:rPr>
              <a:t>be published </a:t>
            </a:r>
            <a:r>
              <a:rPr lang="en-GB" sz="1200" dirty="0" smtClean="0">
                <a:latin typeface="Arial" panose="020B0604020202020204" pitchFamily="34" charset="0"/>
                <a:ea typeface="MS Mincho"/>
                <a:cs typeface="Arial" panose="020B0604020202020204" pitchFamily="34" charset="0"/>
              </a:rPr>
              <a:t>in scientific journals </a:t>
            </a:r>
            <a:r>
              <a:rPr lang="en-GB" sz="1200" dirty="0">
                <a:latin typeface="Arial" panose="020B0604020202020204" pitchFamily="34" charset="0"/>
                <a:cs typeface="Arial" panose="020B0604020202020204" pitchFamily="34" charset="0"/>
              </a:rPr>
              <a:t>read by health professionals and Health and Safety </a:t>
            </a:r>
            <a:r>
              <a:rPr lang="en-GB" sz="1200" dirty="0" smtClean="0">
                <a:latin typeface="Arial" panose="020B0604020202020204" pitchFamily="34" charset="0"/>
                <a:cs typeface="Arial" panose="020B0604020202020204" pitchFamily="34" charset="0"/>
              </a:rPr>
              <a:t>Managers </a:t>
            </a:r>
            <a:r>
              <a:rPr lang="en-GB" sz="1200" dirty="0" smtClean="0">
                <a:latin typeface="Arial" panose="020B0604020202020204" pitchFamily="34" charset="0"/>
                <a:ea typeface="MS Mincho"/>
                <a:cs typeface="Arial" panose="020B0604020202020204" pitchFamily="34" charset="0"/>
              </a:rPr>
              <a:t>and may be presented </a:t>
            </a:r>
            <a:r>
              <a:rPr lang="en-GB" sz="1200" dirty="0">
                <a:latin typeface="Arial" panose="020B0604020202020204" pitchFamily="34" charset="0"/>
                <a:ea typeface="MS Mincho"/>
                <a:cs typeface="Arial" panose="020B0604020202020204" pitchFamily="34" charset="0"/>
              </a:rPr>
              <a:t>at </a:t>
            </a:r>
            <a:r>
              <a:rPr lang="en-GB" sz="1200" dirty="0" smtClean="0">
                <a:latin typeface="Arial" panose="020B0604020202020204" pitchFamily="34" charset="0"/>
                <a:ea typeface="MS Mincho"/>
                <a:cs typeface="Arial" panose="020B0604020202020204" pitchFamily="34" charset="0"/>
              </a:rPr>
              <a:t>conferences. Depending </a:t>
            </a:r>
            <a:r>
              <a:rPr lang="en-GB" sz="1200" dirty="0">
                <a:latin typeface="Arial" panose="020B0604020202020204" pitchFamily="34" charset="0"/>
                <a:ea typeface="MS Mincho"/>
                <a:cs typeface="Arial" panose="020B0604020202020204" pitchFamily="34" charset="0"/>
              </a:rPr>
              <a:t>on the results of the study, the </a:t>
            </a:r>
            <a:r>
              <a:rPr lang="en-GB" sz="1200" dirty="0" smtClean="0">
                <a:latin typeface="Arial" panose="020B0604020202020204" pitchFamily="34" charset="0"/>
                <a:ea typeface="MS Mincho"/>
                <a:cs typeface="Arial" panose="020B0604020202020204" pitchFamily="34" charset="0"/>
              </a:rPr>
              <a:t>Health and Safety Executive will post their findings on their website and may </a:t>
            </a:r>
            <a:r>
              <a:rPr lang="en-GB" sz="1200" dirty="0">
                <a:latin typeface="Arial" panose="020B0604020202020204" pitchFamily="34" charset="0"/>
                <a:ea typeface="MS Mincho"/>
                <a:cs typeface="Arial" panose="020B0604020202020204" pitchFamily="34" charset="0"/>
              </a:rPr>
              <a:t>use the findings </a:t>
            </a:r>
            <a:r>
              <a:rPr lang="en-GB" sz="1200" dirty="0" smtClean="0">
                <a:latin typeface="Arial" panose="020B0604020202020204" pitchFamily="34" charset="0"/>
                <a:ea typeface="MS Mincho"/>
                <a:cs typeface="Arial" panose="020B0604020202020204" pitchFamily="34" charset="0"/>
              </a:rPr>
              <a:t>in the courses they run aimed at reducing slips and trips in the workplace. </a:t>
            </a:r>
            <a:endParaRPr lang="en-GB" sz="1200" strike="sngStrike" dirty="0" smtClean="0">
              <a:latin typeface="Arial" panose="020B0604020202020204" pitchFamily="34" charset="0"/>
              <a:ea typeface="MS Mincho"/>
              <a:cs typeface="Arial" panose="020B0604020202020204" pitchFamily="34" charset="0"/>
            </a:endParaRPr>
          </a:p>
          <a:p>
            <a:endParaRPr lang="en-GB" sz="1200" dirty="0">
              <a:latin typeface="Arial" panose="020B0604020202020204" pitchFamily="34" charset="0"/>
              <a:ea typeface="MS Mincho"/>
              <a:cs typeface="Arial" panose="020B0604020202020204" pitchFamily="34" charset="0"/>
            </a:endParaRPr>
          </a:p>
          <a:p>
            <a:r>
              <a:rPr lang="en-GB" sz="1200" dirty="0" smtClean="0">
                <a:latin typeface="Arial" panose="020B0604020202020204" pitchFamily="34" charset="0"/>
                <a:ea typeface="MS Mincho"/>
                <a:cs typeface="Arial" panose="020B0604020202020204" pitchFamily="34" charset="0"/>
              </a:rPr>
              <a:t>We may wish to </a:t>
            </a:r>
            <a:r>
              <a:rPr lang="en-GB" sz="1200" dirty="0">
                <a:latin typeface="Arial" panose="020B0604020202020204" pitchFamily="34" charset="0"/>
                <a:ea typeface="MS Mincho"/>
                <a:cs typeface="Arial" panose="020B0604020202020204" pitchFamily="34" charset="0"/>
              </a:rPr>
              <a:t> </a:t>
            </a:r>
            <a:r>
              <a:rPr lang="en-GB" sz="1200" dirty="0" smtClean="0">
                <a:latin typeface="Arial" panose="020B0604020202020204" pitchFamily="34" charset="0"/>
                <a:ea typeface="MS Mincho"/>
                <a:cs typeface="Arial" panose="020B0604020202020204" pitchFamily="34" charset="0"/>
              </a:rPr>
              <a:t>share anonymised </a:t>
            </a:r>
            <a:r>
              <a:rPr lang="en-GB" sz="1200" dirty="0">
                <a:latin typeface="Arial" panose="020B0604020202020204" pitchFamily="34" charset="0"/>
                <a:ea typeface="MS Mincho"/>
                <a:cs typeface="Arial" panose="020B0604020202020204" pitchFamily="34" charset="0"/>
              </a:rPr>
              <a:t>data that you provide </a:t>
            </a:r>
            <a:r>
              <a:rPr lang="en-GB" sz="1200" dirty="0" smtClean="0">
                <a:latin typeface="Arial" panose="020B0604020202020204" pitchFamily="34" charset="0"/>
                <a:ea typeface="MS Mincho"/>
                <a:cs typeface="Arial" panose="020B0604020202020204" pitchFamily="34" charset="0"/>
              </a:rPr>
              <a:t>with authorised </a:t>
            </a:r>
            <a:r>
              <a:rPr lang="en-GB" sz="1200" dirty="0">
                <a:latin typeface="Arial" panose="020B0604020202020204" pitchFamily="34" charset="0"/>
                <a:ea typeface="MS Mincho"/>
                <a:cs typeface="Arial" panose="020B0604020202020204" pitchFamily="34" charset="0"/>
              </a:rPr>
              <a:t>researchers studying other relevant research projects. </a:t>
            </a:r>
            <a:r>
              <a:rPr lang="en-GB" sz="1200" dirty="0" smtClean="0">
                <a:latin typeface="Arial" panose="020B0604020202020204" pitchFamily="34" charset="0"/>
                <a:ea typeface="MS Mincho"/>
                <a:cs typeface="Arial" panose="020B0604020202020204" pitchFamily="34" charset="0"/>
              </a:rPr>
              <a:t>You can agree or opt out of such data sharing in the consent form. </a:t>
            </a:r>
          </a:p>
          <a:p>
            <a:endParaRPr lang="en-GB" sz="1200" b="1" dirty="0" smtClean="0">
              <a:effectLst/>
              <a:latin typeface="Arial" panose="020B0604020202020204" pitchFamily="34" charset="0"/>
              <a:ea typeface="MS Mincho"/>
              <a:cs typeface="Arial" panose="020B0604020202020204" pitchFamily="34" charset="0"/>
            </a:endParaRPr>
          </a:p>
          <a:p>
            <a:pPr lvl="0"/>
            <a:r>
              <a:rPr lang="en-GB" sz="1200" b="1" dirty="0">
                <a:solidFill>
                  <a:prstClr val="black"/>
                </a:solidFill>
                <a:latin typeface="Arial" panose="020B0604020202020204" pitchFamily="34" charset="0"/>
                <a:ea typeface="MS Mincho"/>
                <a:cs typeface="Arial" panose="020B0604020202020204" pitchFamily="34" charset="0"/>
              </a:rPr>
              <a:t>What if there is a problem?</a:t>
            </a:r>
            <a:endParaRPr lang="en-GB" sz="1200" dirty="0">
              <a:solidFill>
                <a:prstClr val="black"/>
              </a:solidFill>
              <a:latin typeface="Arial" panose="020B0604020202020204" pitchFamily="34" charset="0"/>
              <a:ea typeface="MS Mincho"/>
              <a:cs typeface="Arial" panose="020B0604020202020204" pitchFamily="34" charset="0"/>
            </a:endParaRPr>
          </a:p>
          <a:p>
            <a:pPr lvl="0"/>
            <a:r>
              <a:rPr lang="en-GB" sz="1200" dirty="0" smtClean="0">
                <a:solidFill>
                  <a:prstClr val="black"/>
                </a:solidFill>
                <a:latin typeface="Arial" panose="020B0604020202020204" pitchFamily="34" charset="0"/>
                <a:ea typeface="MS Mincho"/>
                <a:cs typeface="Arial" panose="020B0604020202020204" pitchFamily="34" charset="0"/>
              </a:rPr>
              <a:t>If </a:t>
            </a:r>
            <a:r>
              <a:rPr lang="en-GB" sz="1200" dirty="0">
                <a:solidFill>
                  <a:prstClr val="black"/>
                </a:solidFill>
                <a:latin typeface="Arial" panose="020B0604020202020204" pitchFamily="34" charset="0"/>
                <a:ea typeface="MS Mincho"/>
                <a:cs typeface="Arial" panose="020B0604020202020204" pitchFamily="34" charset="0"/>
              </a:rPr>
              <a:t>you have concerns about any aspect of </a:t>
            </a:r>
            <a:r>
              <a:rPr lang="en-GB" sz="1200" dirty="0">
                <a:latin typeface="Arial" panose="020B0604020202020204" pitchFamily="34" charset="0"/>
                <a:ea typeface="MS Mincho"/>
                <a:cs typeface="Arial" panose="020B0604020202020204" pitchFamily="34" charset="0"/>
              </a:rPr>
              <a:t>this study </a:t>
            </a:r>
            <a:r>
              <a:rPr lang="en-GB" sz="1200" dirty="0" smtClean="0">
                <a:latin typeface="Arial" panose="020B0604020202020204" pitchFamily="34" charset="0"/>
                <a:ea typeface="MS Mincho"/>
                <a:cs typeface="Arial" panose="020B0604020202020204" pitchFamily="34" charset="0"/>
              </a:rPr>
              <a:t>please </a:t>
            </a:r>
            <a:r>
              <a:rPr lang="en-GB" sz="1200" dirty="0">
                <a:latin typeface="Arial" panose="020B0604020202020204" pitchFamily="34" charset="0"/>
                <a:ea typeface="MS Mincho"/>
                <a:cs typeface="Arial" panose="020B0604020202020204" pitchFamily="34" charset="0"/>
              </a:rPr>
              <a:t>contact </a:t>
            </a:r>
            <a:r>
              <a:rPr lang="en-GB" sz="1200" dirty="0" smtClean="0">
                <a:latin typeface="Arial" panose="020B0604020202020204" pitchFamily="34" charset="0"/>
                <a:ea typeface="MS Mincho"/>
                <a:cs typeface="Arial" panose="020B0604020202020204" pitchFamily="34" charset="0"/>
              </a:rPr>
              <a:t>the trial co-ordinator Rachel Cunningham-Burley, Tel: 01904 328088 or another member of the trial team as detailed on the front page. If you prefer you can contact {insert your local R&amp;D or PALs}. </a:t>
            </a:r>
          </a:p>
          <a:p>
            <a:pPr lvl="0"/>
            <a:endParaRPr lang="en-GB" sz="1200" dirty="0" smtClean="0">
              <a:solidFill>
                <a:prstClr val="black"/>
              </a:solidFill>
              <a:latin typeface="Arial" panose="020B0604020202020204" pitchFamily="34" charset="0"/>
              <a:ea typeface="MS Mincho"/>
              <a:cs typeface="Arial" panose="020B0604020202020204" pitchFamily="34" charset="0"/>
            </a:endParaRPr>
          </a:p>
          <a:p>
            <a:r>
              <a:rPr lang="en-GB" sz="1200" dirty="0" smtClean="0">
                <a:solidFill>
                  <a:prstClr val="black"/>
                </a:solidFill>
                <a:latin typeface="Arial" panose="020B0604020202020204" pitchFamily="34" charset="0"/>
                <a:ea typeface="MS Mincho"/>
                <a:cs typeface="Arial" panose="020B0604020202020204" pitchFamily="34" charset="0"/>
              </a:rPr>
              <a:t>While </a:t>
            </a:r>
            <a:r>
              <a:rPr lang="en-GB" sz="1200" dirty="0">
                <a:solidFill>
                  <a:prstClr val="black"/>
                </a:solidFill>
                <a:latin typeface="Arial" panose="020B0604020202020204" pitchFamily="34" charset="0"/>
                <a:ea typeface="MS Mincho"/>
                <a:cs typeface="Arial" panose="020B0604020202020204" pitchFamily="34" charset="0"/>
              </a:rPr>
              <a:t>we anticipate no harm or distress to </a:t>
            </a:r>
            <a:r>
              <a:rPr lang="en-GB" sz="1200" dirty="0" smtClean="0">
                <a:latin typeface="Arial" panose="020B0604020202020204" pitchFamily="34" charset="0"/>
                <a:ea typeface="MS Mincho"/>
                <a:cs typeface="Arial" panose="020B0604020202020204" pitchFamily="34" charset="0"/>
              </a:rPr>
              <a:t>come to </a:t>
            </a:r>
            <a:r>
              <a:rPr lang="en-GB" sz="1200" dirty="0" smtClean="0">
                <a:solidFill>
                  <a:prstClr val="black"/>
                </a:solidFill>
                <a:latin typeface="Arial" panose="020B0604020202020204" pitchFamily="34" charset="0"/>
                <a:ea typeface="MS Mincho"/>
                <a:cs typeface="Arial" panose="020B0604020202020204" pitchFamily="34" charset="0"/>
              </a:rPr>
              <a:t>anyone </a:t>
            </a:r>
            <a:r>
              <a:rPr lang="en-GB" sz="1200" dirty="0">
                <a:solidFill>
                  <a:prstClr val="black"/>
                </a:solidFill>
                <a:latin typeface="Arial" panose="020B0604020202020204" pitchFamily="34" charset="0"/>
                <a:ea typeface="MS Mincho"/>
                <a:cs typeface="Arial" panose="020B0604020202020204" pitchFamily="34" charset="0"/>
              </a:rPr>
              <a:t>as a result of this study </a:t>
            </a:r>
            <a:r>
              <a:rPr lang="en-GB" sz="1200" dirty="0" smtClean="0">
                <a:solidFill>
                  <a:prstClr val="black"/>
                </a:solidFill>
                <a:latin typeface="Arial" panose="020B0604020202020204" pitchFamily="34" charset="0"/>
                <a:ea typeface="MS Mincho"/>
                <a:cs typeface="Arial" panose="020B0604020202020204" pitchFamily="34" charset="0"/>
              </a:rPr>
              <a:t>but it </a:t>
            </a:r>
            <a:r>
              <a:rPr lang="en-GB" sz="1200" dirty="0">
                <a:solidFill>
                  <a:prstClr val="black"/>
                </a:solidFill>
                <a:latin typeface="Arial" panose="020B0604020202020204" pitchFamily="34" charset="0"/>
                <a:ea typeface="MS Mincho"/>
                <a:cs typeface="Arial" panose="020B0604020202020204" pitchFamily="34" charset="0"/>
              </a:rPr>
              <a:t>is important to state that there are no special compensation arrangements. </a:t>
            </a:r>
            <a:r>
              <a:rPr lang="en-GB" sz="1200" dirty="0" smtClean="0">
                <a:solidFill>
                  <a:prstClr val="black"/>
                </a:solidFill>
                <a:latin typeface="Arial" panose="020B0604020202020204" pitchFamily="34" charset="0"/>
                <a:ea typeface="MS Mincho"/>
                <a:cs typeface="Arial" panose="020B0604020202020204" pitchFamily="34" charset="0"/>
              </a:rPr>
              <a:t>If </a:t>
            </a:r>
            <a:r>
              <a:rPr lang="en-GB" sz="1200" dirty="0">
                <a:solidFill>
                  <a:prstClr val="black"/>
                </a:solidFill>
                <a:latin typeface="Arial" panose="020B0604020202020204" pitchFamily="34" charset="0"/>
                <a:ea typeface="MS Mincho"/>
                <a:cs typeface="Arial" panose="020B0604020202020204" pitchFamily="34" charset="0"/>
              </a:rPr>
              <a:t>you wish to complain, or have any concerns about any aspect of the way you have been approached or treated during the course of this study, the normal National Health </a:t>
            </a:r>
            <a:r>
              <a:rPr lang="en-GB" sz="1200" dirty="0">
                <a:latin typeface="Arial" panose="020B0604020202020204" pitchFamily="34" charset="0"/>
                <a:ea typeface="MS Mincho"/>
                <a:cs typeface="Arial" panose="020B0604020202020204" pitchFamily="34" charset="0"/>
              </a:rPr>
              <a:t>Service complaints mechanisms are available to you.</a:t>
            </a:r>
            <a:endParaRPr lang="en-GB" sz="1200" dirty="0"/>
          </a:p>
          <a:p>
            <a:pPr lvl="0"/>
            <a:endParaRPr lang="en-GB" sz="1200" dirty="0">
              <a:latin typeface="Arial" panose="020B0604020202020204" pitchFamily="34" charset="0"/>
              <a:ea typeface="MS Mincho"/>
              <a:cs typeface="Arial" panose="020B0604020202020204" pitchFamily="34" charset="0"/>
            </a:endParaRPr>
          </a:p>
          <a:p>
            <a:endParaRPr lang="en-GB" sz="1200" b="1" dirty="0">
              <a:latin typeface="Arial" panose="020B0604020202020204" pitchFamily="34" charset="0"/>
              <a:ea typeface="MS Mincho"/>
              <a:cs typeface="Arial" panose="020B0604020202020204" pitchFamily="34" charset="0"/>
            </a:endParaRPr>
          </a:p>
        </p:txBody>
      </p:sp>
      <p:sp>
        <p:nvSpPr>
          <p:cNvPr id="5" name="Footer Placeholder 1"/>
          <p:cNvSpPr>
            <a:spLocks noGrp="1"/>
          </p:cNvSpPr>
          <p:nvPr>
            <p:ph type="ftr" sz="quarter" idx="11"/>
          </p:nvPr>
        </p:nvSpPr>
        <p:spPr>
          <a:xfrm>
            <a:off x="3582358" y="9622868"/>
            <a:ext cx="360040" cy="344488"/>
          </a:xfrm>
        </p:spPr>
        <p:txBody>
          <a:bodyPr/>
          <a:lstStyle/>
          <a:p>
            <a:r>
              <a:rPr lang="en-GB" dirty="0"/>
              <a:t>4</a:t>
            </a:r>
            <a:r>
              <a:rPr lang="en-GB" dirty="0" smtClean="0"/>
              <a:t>.</a:t>
            </a:r>
            <a:endParaRPr lang="en-GB" dirty="0"/>
          </a:p>
        </p:txBody>
      </p:sp>
      <p:sp>
        <p:nvSpPr>
          <p:cNvPr id="7" name="TextBox 6"/>
          <p:cNvSpPr txBox="1"/>
          <p:nvPr/>
        </p:nvSpPr>
        <p:spPr>
          <a:xfrm>
            <a:off x="3563259" y="1352600"/>
            <a:ext cx="3020588" cy="7663636"/>
          </a:xfrm>
          <a:prstGeom prst="rect">
            <a:avLst/>
          </a:prstGeom>
          <a:noFill/>
          <a:ln w="19050">
            <a:solidFill>
              <a:srgbClr val="0070C0"/>
            </a:solidFill>
          </a:ln>
        </p:spPr>
        <p:txBody>
          <a:bodyPr wrap="square" rtlCol="0">
            <a:spAutoFit/>
          </a:bodyPr>
          <a:lstStyle/>
          <a:p>
            <a:r>
              <a:rPr lang="en-GB" sz="1200" dirty="0" smtClean="0">
                <a:latin typeface="Arial" panose="020B0604020202020204" pitchFamily="34" charset="0"/>
                <a:ea typeface="MS Mincho"/>
                <a:cs typeface="Arial" panose="020B0604020202020204" pitchFamily="34" charset="0"/>
              </a:rPr>
              <a:t>Having read the information you have the following options: </a:t>
            </a:r>
          </a:p>
          <a:p>
            <a:endParaRPr lang="en-GB" sz="1200" dirty="0">
              <a:latin typeface="Arial" panose="020B0604020202020204" pitchFamily="34" charset="0"/>
              <a:ea typeface="MS Mincho"/>
              <a:cs typeface="Arial" panose="020B0604020202020204" pitchFamily="34" charset="0"/>
            </a:endParaRPr>
          </a:p>
          <a:p>
            <a:pPr marL="171450" indent="-171450">
              <a:buFont typeface="Wingdings" panose="05000000000000000000" pitchFamily="2" charset="2"/>
              <a:buChar char="q"/>
            </a:pPr>
            <a:r>
              <a:rPr lang="en-GB" sz="1200" b="1" dirty="0" smtClean="0">
                <a:solidFill>
                  <a:schemeClr val="accent1"/>
                </a:solidFill>
                <a:latin typeface="Arial" panose="020B0604020202020204" pitchFamily="34" charset="0"/>
                <a:ea typeface="MS Mincho"/>
                <a:cs typeface="Arial" panose="020B0604020202020204" pitchFamily="34" charset="0"/>
              </a:rPr>
              <a:t>Yes I want to take part </a:t>
            </a:r>
            <a:endParaRPr lang="en-GB" sz="1200" b="1" dirty="0">
              <a:solidFill>
                <a:schemeClr val="accent1"/>
              </a:solidFill>
              <a:latin typeface="Arial" panose="020B0604020202020204" pitchFamily="34" charset="0"/>
              <a:ea typeface="MS Mincho"/>
              <a:cs typeface="Arial" panose="020B0604020202020204" pitchFamily="34" charset="0"/>
            </a:endParaRPr>
          </a:p>
          <a:p>
            <a:r>
              <a:rPr lang="en-GB" sz="1200" dirty="0" smtClean="0">
                <a:latin typeface="Arial" panose="020B0604020202020204" pitchFamily="34" charset="0"/>
                <a:ea typeface="MS Mincho"/>
                <a:cs typeface="Arial" panose="020B0604020202020204" pitchFamily="34" charset="0"/>
              </a:rPr>
              <a:t>If you want to take part in the study, please fill in and sign the consent form and complete the questionnaire and return them in the envelope provided (no stamp needed). Please keep this information sheet for your reference. </a:t>
            </a:r>
          </a:p>
          <a:p>
            <a:endParaRPr lang="en-GB" sz="1200" b="1" dirty="0">
              <a:latin typeface="Arial" panose="020B0604020202020204" pitchFamily="34" charset="0"/>
              <a:ea typeface="MS Mincho"/>
              <a:cs typeface="Arial" panose="020B0604020202020204" pitchFamily="34" charset="0"/>
            </a:endParaRPr>
          </a:p>
          <a:p>
            <a:r>
              <a:rPr lang="en-GB" sz="1200" dirty="0" smtClean="0">
                <a:latin typeface="Arial" panose="020B0604020202020204" pitchFamily="34" charset="0"/>
                <a:ea typeface="MS Mincho"/>
                <a:cs typeface="Arial" panose="020B0604020202020204" pitchFamily="34" charset="0"/>
              </a:rPr>
              <a:t>If you have any questions about completing the forms, please phone us and we will be happy to help. </a:t>
            </a:r>
          </a:p>
          <a:p>
            <a:endParaRPr lang="en-GB" sz="1200" dirty="0">
              <a:latin typeface="Arial" panose="020B0604020202020204" pitchFamily="34" charset="0"/>
              <a:ea typeface="MS Mincho"/>
              <a:cs typeface="Arial" panose="020B0604020202020204" pitchFamily="34" charset="0"/>
            </a:endParaRPr>
          </a:p>
          <a:p>
            <a:r>
              <a:rPr lang="en-GB" sz="1200" dirty="0" smtClean="0">
                <a:latin typeface="Arial" panose="020B0604020202020204" pitchFamily="34" charset="0"/>
                <a:ea typeface="MS Mincho"/>
                <a:cs typeface="Arial" panose="020B0604020202020204" pitchFamily="34" charset="0"/>
              </a:rPr>
              <a:t>On receipt of the forms we will check and let you know if you are eligible or not for the study. If you are eligible at this stage, you will receive 4 weekly texts. Following your response to these we will contact you to confirm whether or not you have been entered in to the study. </a:t>
            </a:r>
          </a:p>
          <a:p>
            <a:endParaRPr lang="en-GB" sz="1200" dirty="0">
              <a:latin typeface="Arial" panose="020B0604020202020204" pitchFamily="34" charset="0"/>
              <a:ea typeface="MS Mincho"/>
              <a:cs typeface="Arial" panose="020B0604020202020204" pitchFamily="34" charset="0"/>
            </a:endParaRPr>
          </a:p>
          <a:p>
            <a:pPr marL="171450" indent="-171450">
              <a:buFont typeface="Wingdings" panose="05000000000000000000" pitchFamily="2" charset="2"/>
              <a:buChar char="q"/>
            </a:pPr>
            <a:r>
              <a:rPr lang="en-GB" sz="1200" b="1" dirty="0" smtClean="0">
                <a:solidFill>
                  <a:schemeClr val="accent1"/>
                </a:solidFill>
                <a:latin typeface="Arial" panose="020B0604020202020204" pitchFamily="34" charset="0"/>
                <a:ea typeface="MS Mincho"/>
                <a:cs typeface="Arial" panose="020B0604020202020204" pitchFamily="34" charset="0"/>
              </a:rPr>
              <a:t>No I do not </a:t>
            </a:r>
            <a:r>
              <a:rPr lang="en-GB" sz="1200" b="1" dirty="0">
                <a:solidFill>
                  <a:schemeClr val="accent1"/>
                </a:solidFill>
                <a:latin typeface="Arial" panose="020B0604020202020204" pitchFamily="34" charset="0"/>
                <a:ea typeface="MS Mincho"/>
                <a:cs typeface="Arial" panose="020B0604020202020204" pitchFamily="34" charset="0"/>
              </a:rPr>
              <a:t>want to take part </a:t>
            </a:r>
          </a:p>
          <a:p>
            <a:r>
              <a:rPr lang="en-GB" sz="1200" dirty="0" smtClean="0">
                <a:latin typeface="Arial" panose="020B0604020202020204" pitchFamily="34" charset="0"/>
                <a:ea typeface="MS Mincho"/>
                <a:cs typeface="Arial" panose="020B0604020202020204" pitchFamily="34" charset="0"/>
              </a:rPr>
              <a:t>There is no need to do anything further if you do not want to take part.</a:t>
            </a:r>
          </a:p>
          <a:p>
            <a:endParaRPr lang="en-GB" sz="1200" u="sng" dirty="0">
              <a:latin typeface="Arial" panose="020B0604020202020204" pitchFamily="34" charset="0"/>
              <a:ea typeface="MS Mincho"/>
              <a:cs typeface="Arial" panose="020B0604020202020204" pitchFamily="34" charset="0"/>
            </a:endParaRPr>
          </a:p>
          <a:p>
            <a:pPr marL="171450" indent="-171450">
              <a:buFont typeface="Wingdings" panose="05000000000000000000" pitchFamily="2" charset="2"/>
              <a:buChar char="q"/>
            </a:pPr>
            <a:r>
              <a:rPr lang="en-GB" sz="1200" b="1" dirty="0" smtClean="0">
                <a:solidFill>
                  <a:schemeClr val="accent1"/>
                </a:solidFill>
                <a:latin typeface="Arial" panose="020B0604020202020204" pitchFamily="34" charset="0"/>
                <a:ea typeface="MS Mincho"/>
                <a:cs typeface="Arial" panose="020B0604020202020204" pitchFamily="34" charset="0"/>
              </a:rPr>
              <a:t>I am unsure and want more information</a:t>
            </a:r>
            <a:endParaRPr lang="en-GB" sz="1200" b="1" dirty="0">
              <a:solidFill>
                <a:schemeClr val="accent1"/>
              </a:solidFill>
              <a:latin typeface="Arial" panose="020B0604020202020204" pitchFamily="34" charset="0"/>
              <a:ea typeface="MS Mincho"/>
              <a:cs typeface="Arial" panose="020B0604020202020204" pitchFamily="34" charset="0"/>
            </a:endParaRPr>
          </a:p>
          <a:p>
            <a:r>
              <a:rPr lang="en-GB" sz="1200" dirty="0">
                <a:latin typeface="Arial" panose="020B0604020202020204" pitchFamily="34" charset="0"/>
                <a:ea typeface="MS Mincho"/>
                <a:cs typeface="Arial" panose="020B0604020202020204" pitchFamily="34" charset="0"/>
              </a:rPr>
              <a:t>We </a:t>
            </a:r>
            <a:r>
              <a:rPr lang="en-GB" sz="1200" dirty="0" smtClean="0">
                <a:latin typeface="Arial" panose="020B0604020202020204" pitchFamily="34" charset="0"/>
                <a:ea typeface="MS Mincho"/>
                <a:cs typeface="Arial" panose="020B0604020202020204" pitchFamily="34" charset="0"/>
              </a:rPr>
              <a:t>would be happy to answer any questions. Please contact the trial co-ordinator, </a:t>
            </a:r>
            <a:r>
              <a:rPr lang="en-GB" sz="1200" smtClean="0">
                <a:latin typeface="Arial" panose="020B0604020202020204" pitchFamily="34" charset="0"/>
                <a:ea typeface="MS Mincho"/>
                <a:cs typeface="Arial" panose="020B0604020202020204" pitchFamily="34" charset="0"/>
              </a:rPr>
              <a:t>Rachel Cunningham–Burley</a:t>
            </a:r>
            <a:r>
              <a:rPr lang="en-GB" sz="1200" dirty="0" smtClean="0">
                <a:latin typeface="Arial" panose="020B0604020202020204" pitchFamily="34" charset="0"/>
                <a:ea typeface="MS Mincho"/>
                <a:cs typeface="Arial" panose="020B0604020202020204" pitchFamily="34" charset="0"/>
              </a:rPr>
              <a:t>, Tel: 01904 32088. If there is no answer please leave a message and we will get back to you as soon as possible. </a:t>
            </a:r>
          </a:p>
          <a:p>
            <a:endParaRPr lang="en-GB" sz="1200" dirty="0">
              <a:latin typeface="Arial" panose="020B0604020202020204" pitchFamily="34" charset="0"/>
              <a:ea typeface="MS Mincho"/>
              <a:cs typeface="Arial" panose="020B0604020202020204" pitchFamily="34" charset="0"/>
            </a:endParaRPr>
          </a:p>
          <a:p>
            <a:r>
              <a:rPr lang="en-GB" sz="1200" dirty="0" smtClean="0">
                <a:latin typeface="Arial" panose="020B0604020202020204" pitchFamily="34" charset="0"/>
                <a:cs typeface="Arial" panose="020B0604020202020204" pitchFamily="34" charset="0"/>
              </a:rPr>
              <a:t>Please note, we </a:t>
            </a:r>
            <a:r>
              <a:rPr lang="en-GB" sz="1200" dirty="0">
                <a:latin typeface="Arial" panose="020B0604020202020204" pitchFamily="34" charset="0"/>
                <a:cs typeface="Arial" panose="020B0604020202020204" pitchFamily="34" charset="0"/>
              </a:rPr>
              <a:t>need to receive your completed </a:t>
            </a:r>
            <a:r>
              <a:rPr lang="en-GB" sz="1200" dirty="0" smtClean="0">
                <a:latin typeface="Arial" panose="020B0604020202020204" pitchFamily="34" charset="0"/>
                <a:cs typeface="Arial" panose="020B0604020202020204" pitchFamily="34" charset="0"/>
              </a:rPr>
              <a:t>consent </a:t>
            </a:r>
            <a:r>
              <a:rPr lang="en-GB" sz="1200" dirty="0">
                <a:latin typeface="Arial" panose="020B0604020202020204" pitchFamily="34" charset="0"/>
                <a:cs typeface="Arial" panose="020B0604020202020204" pitchFamily="34" charset="0"/>
              </a:rPr>
              <a:t>form and </a:t>
            </a:r>
            <a:r>
              <a:rPr lang="en-GB" sz="1200" dirty="0" smtClean="0">
                <a:latin typeface="Arial" panose="020B0604020202020204" pitchFamily="34" charset="0"/>
                <a:cs typeface="Arial" panose="020B0604020202020204" pitchFamily="34" charset="0"/>
              </a:rPr>
              <a:t>questionnaires within the next three weeks in </a:t>
            </a:r>
            <a:r>
              <a:rPr lang="en-GB" sz="1200" dirty="0">
                <a:latin typeface="Arial" panose="020B0604020202020204" pitchFamily="34" charset="0"/>
                <a:cs typeface="Arial" panose="020B0604020202020204" pitchFamily="34" charset="0"/>
              </a:rPr>
              <a:t>order to be able to consider you for </a:t>
            </a:r>
            <a:r>
              <a:rPr lang="en-GB" sz="1200" dirty="0" smtClean="0">
                <a:latin typeface="Arial" panose="020B0604020202020204" pitchFamily="34" charset="0"/>
                <a:cs typeface="Arial" panose="020B0604020202020204" pitchFamily="34" charset="0"/>
              </a:rPr>
              <a:t>inclusion in the </a:t>
            </a:r>
            <a:r>
              <a:rPr lang="en-GB" sz="1200" dirty="0">
                <a:latin typeface="Arial" panose="020B0604020202020204" pitchFamily="34" charset="0"/>
                <a:cs typeface="Arial" panose="020B0604020202020204" pitchFamily="34" charset="0"/>
              </a:rPr>
              <a:t>study</a:t>
            </a:r>
            <a:r>
              <a:rPr lang="en-GB" sz="1200" dirty="0" smtClean="0">
                <a:latin typeface="Arial" panose="020B0604020202020204" pitchFamily="34" charset="0"/>
                <a:cs typeface="Arial" panose="020B0604020202020204" pitchFamily="34" charset="0"/>
              </a:rPr>
              <a:t>.</a:t>
            </a:r>
            <a:endParaRPr lang="en-GB" sz="1200" dirty="0" smtClean="0">
              <a:latin typeface="Arial" panose="020B0604020202020204" pitchFamily="34" charset="0"/>
              <a:ea typeface="MS Mincho"/>
              <a:cs typeface="Arial" panose="020B0604020202020204" pitchFamily="34" charset="0"/>
            </a:endParaRPr>
          </a:p>
        </p:txBody>
      </p:sp>
      <p:grpSp>
        <p:nvGrpSpPr>
          <p:cNvPr id="2" name="Group 1"/>
          <p:cNvGrpSpPr/>
          <p:nvPr/>
        </p:nvGrpSpPr>
        <p:grpSpPr>
          <a:xfrm>
            <a:off x="3540926" y="440507"/>
            <a:ext cx="2994692" cy="408037"/>
            <a:chOff x="3548214" y="704528"/>
            <a:chExt cx="2994692" cy="408037"/>
          </a:xfrm>
        </p:grpSpPr>
        <p:sp>
          <p:nvSpPr>
            <p:cNvPr id="9" name="Text Box 2"/>
            <p:cNvSpPr txBox="1">
              <a:spLocks noChangeArrowheads="1"/>
            </p:cNvSpPr>
            <p:nvPr/>
          </p:nvSpPr>
          <p:spPr bwMode="auto">
            <a:xfrm>
              <a:off x="3548214" y="704528"/>
              <a:ext cx="2994692" cy="408037"/>
            </a:xfrm>
            <a:prstGeom prst="rect">
              <a:avLst/>
            </a:prstGeom>
            <a:solidFill>
              <a:srgbClr val="00B0F0"/>
            </a:solidFill>
            <a:ln w="9525">
              <a:noFill/>
              <a:miter lim="800000"/>
              <a:headEnd/>
              <a:tailEnd/>
            </a:ln>
          </p:spPr>
          <p:txBody>
            <a:bodyPr rot="0" vert="horz" wrap="square" lIns="0" tIns="0" rIns="0" bIns="0" anchor="t" anchorCtr="0" upright="1">
              <a:noAutofit/>
            </a:bodyPr>
            <a:lstStyle/>
            <a:p>
              <a:pPr>
                <a:lnSpc>
                  <a:spcPct val="115000"/>
                </a:lnSpc>
                <a:spcAft>
                  <a:spcPts val="0"/>
                </a:spcAft>
              </a:pPr>
              <a:r>
                <a:rPr lang="en-GB" sz="2800" dirty="0" smtClean="0">
                  <a:solidFill>
                    <a:srgbClr val="0070C0"/>
                  </a:solidFill>
                  <a:effectLst/>
                  <a:latin typeface="Arial" panose="020B0604020202020204" pitchFamily="34" charset="0"/>
                  <a:ea typeface="MS Mincho"/>
                  <a:cs typeface="Arial" panose="020B0604020202020204" pitchFamily="34" charset="0"/>
                </a:rPr>
                <a:t> </a:t>
              </a:r>
              <a:r>
                <a:rPr lang="en-GB" sz="2800" dirty="0" smtClean="0">
                  <a:effectLst/>
                  <a:latin typeface="Arial" panose="020B0604020202020204" pitchFamily="34" charset="0"/>
                  <a:ea typeface="MS Mincho"/>
                  <a:cs typeface="Arial" panose="020B0604020202020204" pitchFamily="34" charset="0"/>
                </a:rPr>
                <a:t>5</a:t>
              </a:r>
              <a:r>
                <a:rPr lang="en-GB" sz="1200" b="1" dirty="0" smtClean="0">
                  <a:effectLst/>
                  <a:latin typeface="Arial" panose="020B0604020202020204" pitchFamily="34" charset="0"/>
                  <a:ea typeface="MS Mincho"/>
                  <a:cs typeface="Arial" panose="020B0604020202020204" pitchFamily="34" charset="0"/>
                </a:rPr>
                <a:t> </a:t>
              </a:r>
              <a:endParaRPr lang="en-GB" sz="1200" dirty="0">
                <a:effectLst/>
                <a:latin typeface="Arial" panose="020B0604020202020204" pitchFamily="34" charset="0"/>
                <a:ea typeface="Times New Roman"/>
                <a:cs typeface="Arial" panose="020B0604020202020204" pitchFamily="34" charset="0"/>
              </a:endParaRPr>
            </a:p>
            <a:p>
              <a:pPr>
                <a:lnSpc>
                  <a:spcPct val="115000"/>
                </a:lnSpc>
                <a:spcAft>
                  <a:spcPts val="600"/>
                </a:spcAft>
              </a:pPr>
              <a:r>
                <a:rPr lang="en-GB" sz="1200" dirty="0">
                  <a:effectLst/>
                  <a:latin typeface="Arial" panose="020B0604020202020204" pitchFamily="34" charset="0"/>
                  <a:ea typeface="MS Mincho"/>
                  <a:cs typeface="Arial" panose="020B0604020202020204" pitchFamily="34" charset="0"/>
                </a:rPr>
                <a:t> </a:t>
              </a:r>
            </a:p>
            <a:p>
              <a:pPr>
                <a:lnSpc>
                  <a:spcPct val="115000"/>
                </a:lnSpc>
                <a:spcAft>
                  <a:spcPts val="1000"/>
                </a:spcAft>
              </a:pPr>
              <a:endParaRPr lang="en-GB" sz="1200" dirty="0">
                <a:effectLst/>
                <a:latin typeface="Arial" panose="020B0604020202020204" pitchFamily="34" charset="0"/>
                <a:ea typeface="MS Mincho"/>
                <a:cs typeface="Arial" panose="020B0604020202020204" pitchFamily="34" charset="0"/>
              </a:endParaRPr>
            </a:p>
          </p:txBody>
        </p:sp>
        <p:sp>
          <p:nvSpPr>
            <p:cNvPr id="11" name="TextBox 10"/>
            <p:cNvSpPr txBox="1"/>
            <p:nvPr/>
          </p:nvSpPr>
          <p:spPr>
            <a:xfrm>
              <a:off x="3961624" y="776536"/>
              <a:ext cx="2160240" cy="276999"/>
            </a:xfrm>
            <a:prstGeom prst="rect">
              <a:avLst/>
            </a:prstGeom>
            <a:noFill/>
          </p:spPr>
          <p:txBody>
            <a:bodyPr wrap="square" rtlCol="0">
              <a:spAutoFit/>
            </a:bodyPr>
            <a:lstStyle/>
            <a:p>
              <a:r>
                <a:rPr lang="en-GB" sz="1200" b="1" dirty="0" smtClean="0">
                  <a:latin typeface="Arial" panose="020B0604020202020204" pitchFamily="34" charset="0"/>
                  <a:ea typeface="MS Mincho"/>
                  <a:cs typeface="Arial" panose="020B0604020202020204" pitchFamily="34" charset="0"/>
                </a:rPr>
                <a:t>What do I do now? </a:t>
              </a:r>
              <a:endParaRPr lang="en-GB" sz="1200" dirty="0">
                <a:latin typeface="Arial" panose="020B0604020202020204" pitchFamily="34" charset="0"/>
                <a:ea typeface="MS Mincho"/>
                <a:cs typeface="Arial" panose="020B0604020202020204" pitchFamily="34" charset="0"/>
              </a:endParaRPr>
            </a:p>
          </p:txBody>
        </p:sp>
      </p:grpSp>
      <p:sp>
        <p:nvSpPr>
          <p:cNvPr id="13" name="Text Box 2"/>
          <p:cNvSpPr txBox="1">
            <a:spLocks noChangeArrowheads="1"/>
          </p:cNvSpPr>
          <p:nvPr/>
        </p:nvSpPr>
        <p:spPr bwMode="auto">
          <a:xfrm>
            <a:off x="4077072" y="23858"/>
            <a:ext cx="2816085" cy="320630"/>
          </a:xfrm>
          <a:prstGeom prst="rect">
            <a:avLst/>
          </a:prstGeom>
          <a:noFill/>
          <a:ln w="9525">
            <a:noFill/>
            <a:miter lim="800000"/>
            <a:headEnd/>
            <a:tailEnd/>
          </a:ln>
        </p:spPr>
        <p:txBody>
          <a:bodyPr rot="0" vert="horz" wrap="square" lIns="91440" tIns="45720" rIns="91440" bIns="45720" anchor="t" anchorCtr="0">
            <a:noAutofit/>
          </a:bodyPr>
          <a:lstStyle/>
          <a:p>
            <a:pPr>
              <a:lnSpc>
                <a:spcPct val="115000"/>
              </a:lnSpc>
              <a:spcAft>
                <a:spcPts val="1000"/>
              </a:spcAft>
            </a:pPr>
            <a:r>
              <a:rPr lang="en-GB" sz="800" dirty="0" smtClean="0">
                <a:effectLst/>
                <a:latin typeface="Calibri"/>
                <a:ea typeface="MS Mincho"/>
                <a:cs typeface="Times New Roman"/>
              </a:rPr>
              <a:t>Participant </a:t>
            </a:r>
            <a:r>
              <a:rPr lang="en-GB" sz="800" dirty="0">
                <a:effectLst/>
                <a:latin typeface="Calibri"/>
                <a:ea typeface="MS Mincho"/>
                <a:cs typeface="Times New Roman"/>
              </a:rPr>
              <a:t>Information </a:t>
            </a:r>
            <a:r>
              <a:rPr lang="en-GB" sz="800" dirty="0" smtClean="0">
                <a:effectLst/>
                <a:latin typeface="Calibri"/>
                <a:ea typeface="MS Mincho"/>
                <a:cs typeface="Times New Roman"/>
              </a:rPr>
              <a:t>Sheet  v3.0   03.03.2017 Iras ID </a:t>
            </a:r>
            <a:r>
              <a:rPr lang="en-GB" sz="800" dirty="0">
                <a:ea typeface="MS Mincho"/>
                <a:cs typeface="Times New Roman"/>
              </a:rPr>
              <a:t>216827</a:t>
            </a:r>
            <a:endParaRPr lang="en-GB" sz="800" strike="sngStrike" dirty="0">
              <a:ea typeface="MS Mincho"/>
              <a:cs typeface="Times New Roman"/>
            </a:endParaRPr>
          </a:p>
          <a:p>
            <a:pPr>
              <a:lnSpc>
                <a:spcPct val="115000"/>
              </a:lnSpc>
              <a:spcAft>
                <a:spcPts val="1000"/>
              </a:spcAft>
            </a:pPr>
            <a:endParaRPr lang="en-GB" sz="800" strike="sngStrike" dirty="0">
              <a:effectLst/>
              <a:latin typeface="Calibri"/>
              <a:ea typeface="MS Mincho"/>
              <a:cs typeface="Times New Roman"/>
            </a:endParaRPr>
          </a:p>
        </p:txBody>
      </p:sp>
    </p:spTree>
    <p:extLst>
      <p:ext uri="{BB962C8B-B14F-4D97-AF65-F5344CB8AC3E}">
        <p14:creationId xmlns:p14="http://schemas.microsoft.com/office/powerpoint/2010/main" val="41558952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3085</TotalTime>
  <Words>2681</Words>
  <Application>Microsoft Office PowerPoint</Application>
  <PresentationFormat>A4 Paper (210x297 mm)</PresentationFormat>
  <Paragraphs>138</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Company>University of York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Bell, K.J.</dc:creator>
  <cp:lastModifiedBy>Lippman, Hannah, BioMed Central Ltd.</cp:lastModifiedBy>
  <cp:revision>341</cp:revision>
  <cp:lastPrinted>2017-01-16T13:44:06Z</cp:lastPrinted>
  <dcterms:created xsi:type="dcterms:W3CDTF">2015-04-24T11:49:37Z</dcterms:created>
  <dcterms:modified xsi:type="dcterms:W3CDTF">2017-03-13T15:52:24Z</dcterms:modified>
</cp:coreProperties>
</file>