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10693400" cy="7561263"/>
  <p:notesSz cx="6797675" cy="9926638"/>
  <p:defaultText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2">
          <p15:clr>
            <a:srgbClr val="A4A3A4"/>
          </p15:clr>
        </p15:guide>
        <p15:guide id="2" pos="3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65"/>
  </p:normalViewPr>
  <p:slideViewPr>
    <p:cSldViewPr snapToObjects="1">
      <p:cViewPr varScale="1">
        <p:scale>
          <a:sx n="99" d="100"/>
          <a:sy n="99" d="100"/>
        </p:scale>
        <p:origin x="1464" y="96"/>
      </p:cViewPr>
      <p:guideLst>
        <p:guide orient="horz" pos="2382"/>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D1440F54-B3E2-461B-B1F6-3FE19BA0B27B}" type="datetimeFigureOut">
              <a:rPr lang="en-GB" smtClean="0"/>
              <a:t>25/05/2017</a:t>
            </a:fld>
            <a:endParaRPr lang="en-GB"/>
          </a:p>
        </p:txBody>
      </p:sp>
      <p:sp>
        <p:nvSpPr>
          <p:cNvPr id="4" name="Slide Image Placeholder 3"/>
          <p:cNvSpPr>
            <a:spLocks noGrp="1" noRot="1" noChangeAspect="1"/>
          </p:cNvSpPr>
          <p:nvPr>
            <p:ph type="sldImg" idx="2"/>
          </p:nvPr>
        </p:nvSpPr>
        <p:spPr>
          <a:xfrm>
            <a:off x="766763" y="744538"/>
            <a:ext cx="5264150"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BD740E0C-2BA2-4513-A64A-66754D73C335}" type="slidenum">
              <a:rPr lang="en-GB" smtClean="0"/>
              <a:t>‹#›</a:t>
            </a:fld>
            <a:endParaRPr lang="en-GB"/>
          </a:p>
        </p:txBody>
      </p:sp>
    </p:spTree>
    <p:extLst>
      <p:ext uri="{BB962C8B-B14F-4D97-AF65-F5344CB8AC3E}">
        <p14:creationId xmlns:p14="http://schemas.microsoft.com/office/powerpoint/2010/main" val="3915252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2005" y="2348893"/>
            <a:ext cx="9089390" cy="1620771"/>
          </a:xfrm>
        </p:spPr>
        <p:txBody>
          <a:bodyPr/>
          <a:lstStyle/>
          <a:p>
            <a:r>
              <a:rPr lang="en-US" smtClean="0"/>
              <a:t>Click to edit Master title style</a:t>
            </a:r>
            <a:endParaRPr lang="en-GB"/>
          </a:p>
        </p:txBody>
      </p:sp>
      <p:sp>
        <p:nvSpPr>
          <p:cNvPr id="3" name="Subtitle 2"/>
          <p:cNvSpPr>
            <a:spLocks noGrp="1"/>
          </p:cNvSpPr>
          <p:nvPr>
            <p:ph type="subTitle" idx="1"/>
          </p:nvPr>
        </p:nvSpPr>
        <p:spPr>
          <a:xfrm>
            <a:off x="1604010" y="4284716"/>
            <a:ext cx="7485380" cy="1932323"/>
          </a:xfrm>
        </p:spPr>
        <p:txBody>
          <a:bodyPr/>
          <a:lstStyle>
            <a:lvl1pPr marL="0" indent="0" algn="ctr">
              <a:buNone/>
              <a:defRPr>
                <a:solidFill>
                  <a:schemeClr val="tx1">
                    <a:tint val="75000"/>
                  </a:schemeClr>
                </a:solidFill>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92EF412-F221-4EBD-AFE7-10168C800705}" type="datetimeFigureOut">
              <a:rPr lang="en-GB" smtClean="0"/>
              <a:t>25/05/2017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D299D4-6D67-4D0C-AAC5-202A3BA68A40}" type="slidenum">
              <a:rPr lang="en-GB" smtClean="0"/>
              <a:t>‹#›</a:t>
            </a:fld>
            <a:endParaRPr lang="en-GB"/>
          </a:p>
        </p:txBody>
      </p:sp>
    </p:spTree>
    <p:extLst>
      <p:ext uri="{BB962C8B-B14F-4D97-AF65-F5344CB8AC3E}">
        <p14:creationId xmlns:p14="http://schemas.microsoft.com/office/powerpoint/2010/main" val="3450013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92EF412-F221-4EBD-AFE7-10168C800705}" type="datetimeFigureOut">
              <a:rPr lang="en-GB" smtClean="0"/>
              <a:t>25/05/2017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D299D4-6D67-4D0C-AAC5-202A3BA68A40}" type="slidenum">
              <a:rPr lang="en-GB" smtClean="0"/>
              <a:t>‹#›</a:t>
            </a:fld>
            <a:endParaRPr lang="en-GB"/>
          </a:p>
        </p:txBody>
      </p:sp>
    </p:spTree>
    <p:extLst>
      <p:ext uri="{BB962C8B-B14F-4D97-AF65-F5344CB8AC3E}">
        <p14:creationId xmlns:p14="http://schemas.microsoft.com/office/powerpoint/2010/main" val="182264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67112" y="334306"/>
            <a:ext cx="2812588" cy="711318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25639" y="334306"/>
            <a:ext cx="8263250" cy="71131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92EF412-F221-4EBD-AFE7-10168C800705}" type="datetimeFigureOut">
              <a:rPr lang="en-GB" smtClean="0"/>
              <a:t>25/05/2017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D299D4-6D67-4D0C-AAC5-202A3BA68A40}" type="slidenum">
              <a:rPr lang="en-GB" smtClean="0"/>
              <a:t>‹#›</a:t>
            </a:fld>
            <a:endParaRPr lang="en-GB"/>
          </a:p>
        </p:txBody>
      </p:sp>
    </p:spTree>
    <p:extLst>
      <p:ext uri="{BB962C8B-B14F-4D97-AF65-F5344CB8AC3E}">
        <p14:creationId xmlns:p14="http://schemas.microsoft.com/office/powerpoint/2010/main" val="2300765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92EF412-F221-4EBD-AFE7-10168C800705}" type="datetimeFigureOut">
              <a:rPr lang="en-GB" smtClean="0"/>
              <a:t>25/05/2017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D299D4-6D67-4D0C-AAC5-202A3BA68A40}" type="slidenum">
              <a:rPr lang="en-GB" smtClean="0"/>
              <a:t>‹#›</a:t>
            </a:fld>
            <a:endParaRPr lang="en-GB"/>
          </a:p>
        </p:txBody>
      </p:sp>
    </p:spTree>
    <p:extLst>
      <p:ext uri="{BB962C8B-B14F-4D97-AF65-F5344CB8AC3E}">
        <p14:creationId xmlns:p14="http://schemas.microsoft.com/office/powerpoint/2010/main" val="3258172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44705" y="4858812"/>
            <a:ext cx="9089390" cy="1501751"/>
          </a:xfrm>
        </p:spPr>
        <p:txBody>
          <a:bodyPr anchor="t"/>
          <a:lstStyle>
            <a:lvl1pPr algn="l">
              <a:defRPr sz="4600" b="1" cap="all"/>
            </a:lvl1pPr>
          </a:lstStyle>
          <a:p>
            <a:r>
              <a:rPr lang="en-US" smtClean="0"/>
              <a:t>Click to edit Master title style</a:t>
            </a:r>
            <a:endParaRPr lang="en-GB"/>
          </a:p>
        </p:txBody>
      </p:sp>
      <p:sp>
        <p:nvSpPr>
          <p:cNvPr id="3" name="Text Placeholder 2"/>
          <p:cNvSpPr>
            <a:spLocks noGrp="1"/>
          </p:cNvSpPr>
          <p:nvPr>
            <p:ph type="body" idx="1"/>
          </p:nvPr>
        </p:nvSpPr>
        <p:spPr>
          <a:xfrm>
            <a:off x="844705" y="3204786"/>
            <a:ext cx="9089390" cy="1654026"/>
          </a:xfrm>
        </p:spPr>
        <p:txBody>
          <a:bodyPr anchor="b"/>
          <a:lstStyle>
            <a:lvl1pPr marL="0" indent="0">
              <a:buNone/>
              <a:defRPr sz="2300">
                <a:solidFill>
                  <a:schemeClr val="tx1">
                    <a:tint val="75000"/>
                  </a:schemeClr>
                </a:solidFill>
              </a:defRPr>
            </a:lvl1pPr>
            <a:lvl2pPr marL="521528" indent="0">
              <a:buNone/>
              <a:defRPr sz="2100">
                <a:solidFill>
                  <a:schemeClr val="tx1">
                    <a:tint val="75000"/>
                  </a:schemeClr>
                </a:solidFill>
              </a:defRPr>
            </a:lvl2pPr>
            <a:lvl3pPr marL="1043056" indent="0">
              <a:buNone/>
              <a:defRPr sz="1800">
                <a:solidFill>
                  <a:schemeClr val="tx1">
                    <a:tint val="75000"/>
                  </a:schemeClr>
                </a:solidFill>
              </a:defRPr>
            </a:lvl3pPr>
            <a:lvl4pPr marL="1564584" indent="0">
              <a:buNone/>
              <a:defRPr sz="1600">
                <a:solidFill>
                  <a:schemeClr val="tx1">
                    <a:tint val="75000"/>
                  </a:schemeClr>
                </a:solidFill>
              </a:defRPr>
            </a:lvl4pPr>
            <a:lvl5pPr marL="2086112" indent="0">
              <a:buNone/>
              <a:defRPr sz="1600">
                <a:solidFill>
                  <a:schemeClr val="tx1">
                    <a:tint val="75000"/>
                  </a:schemeClr>
                </a:solidFill>
              </a:defRPr>
            </a:lvl5pPr>
            <a:lvl6pPr marL="2607640" indent="0">
              <a:buNone/>
              <a:defRPr sz="1600">
                <a:solidFill>
                  <a:schemeClr val="tx1">
                    <a:tint val="75000"/>
                  </a:schemeClr>
                </a:solidFill>
              </a:defRPr>
            </a:lvl6pPr>
            <a:lvl7pPr marL="3129168" indent="0">
              <a:buNone/>
              <a:defRPr sz="1600">
                <a:solidFill>
                  <a:schemeClr val="tx1">
                    <a:tint val="75000"/>
                  </a:schemeClr>
                </a:solidFill>
              </a:defRPr>
            </a:lvl7pPr>
            <a:lvl8pPr marL="3650696" indent="0">
              <a:buNone/>
              <a:defRPr sz="1600">
                <a:solidFill>
                  <a:schemeClr val="tx1">
                    <a:tint val="75000"/>
                  </a:schemeClr>
                </a:solidFill>
              </a:defRPr>
            </a:lvl8pPr>
            <a:lvl9pPr marL="4172224"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2EF412-F221-4EBD-AFE7-10168C800705}" type="datetimeFigureOut">
              <a:rPr lang="en-GB" smtClean="0"/>
              <a:t>25/05/2017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3D299D4-6D67-4D0C-AAC5-202A3BA68A40}" type="slidenum">
              <a:rPr lang="en-GB" smtClean="0"/>
              <a:t>‹#›</a:t>
            </a:fld>
            <a:endParaRPr lang="en-GB"/>
          </a:p>
        </p:txBody>
      </p:sp>
    </p:spTree>
    <p:extLst>
      <p:ext uri="{BB962C8B-B14F-4D97-AF65-F5344CB8AC3E}">
        <p14:creationId xmlns:p14="http://schemas.microsoft.com/office/powerpoint/2010/main" val="4112317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25639" y="1944575"/>
            <a:ext cx="5537918" cy="550291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341781" y="1944575"/>
            <a:ext cx="5537919" cy="550291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92EF412-F221-4EBD-AFE7-10168C800705}" type="datetimeFigureOut">
              <a:rPr lang="en-GB" smtClean="0"/>
              <a:t>25/05/2017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D299D4-6D67-4D0C-AAC5-202A3BA68A40}" type="slidenum">
              <a:rPr lang="en-GB" smtClean="0"/>
              <a:t>‹#›</a:t>
            </a:fld>
            <a:endParaRPr lang="en-GB"/>
          </a:p>
        </p:txBody>
      </p:sp>
    </p:spTree>
    <p:extLst>
      <p:ext uri="{BB962C8B-B14F-4D97-AF65-F5344CB8AC3E}">
        <p14:creationId xmlns:p14="http://schemas.microsoft.com/office/powerpoint/2010/main" val="4015605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4670" y="302801"/>
            <a:ext cx="9624060" cy="1260211"/>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534670" y="1692533"/>
            <a:ext cx="4724775" cy="705367"/>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534670" y="2397901"/>
            <a:ext cx="4724775" cy="435647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432099" y="1692533"/>
            <a:ext cx="4726631" cy="705367"/>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5432099" y="2397901"/>
            <a:ext cx="4726631" cy="4356478"/>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92EF412-F221-4EBD-AFE7-10168C800705}" type="datetimeFigureOut">
              <a:rPr lang="en-GB" smtClean="0"/>
              <a:t>25/05/2017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3D299D4-6D67-4D0C-AAC5-202A3BA68A40}" type="slidenum">
              <a:rPr lang="en-GB" smtClean="0"/>
              <a:t>‹#›</a:t>
            </a:fld>
            <a:endParaRPr lang="en-GB"/>
          </a:p>
        </p:txBody>
      </p:sp>
    </p:spTree>
    <p:extLst>
      <p:ext uri="{BB962C8B-B14F-4D97-AF65-F5344CB8AC3E}">
        <p14:creationId xmlns:p14="http://schemas.microsoft.com/office/powerpoint/2010/main" val="1928799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92EF412-F221-4EBD-AFE7-10168C800705}" type="datetimeFigureOut">
              <a:rPr lang="en-GB" smtClean="0"/>
              <a:t>25/05/2017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3D299D4-6D67-4D0C-AAC5-202A3BA68A40}" type="slidenum">
              <a:rPr lang="en-GB" smtClean="0"/>
              <a:t>‹#›</a:t>
            </a:fld>
            <a:endParaRPr lang="en-GB"/>
          </a:p>
        </p:txBody>
      </p:sp>
    </p:spTree>
    <p:extLst>
      <p:ext uri="{BB962C8B-B14F-4D97-AF65-F5344CB8AC3E}">
        <p14:creationId xmlns:p14="http://schemas.microsoft.com/office/powerpoint/2010/main" val="1251835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2EF412-F221-4EBD-AFE7-10168C800705}" type="datetimeFigureOut">
              <a:rPr lang="en-GB" smtClean="0"/>
              <a:t>25/05/2017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3D299D4-6D67-4D0C-AAC5-202A3BA68A40}" type="slidenum">
              <a:rPr lang="en-GB" smtClean="0"/>
              <a:t>‹#›</a:t>
            </a:fld>
            <a:endParaRPr lang="en-GB"/>
          </a:p>
        </p:txBody>
      </p:sp>
    </p:spTree>
    <p:extLst>
      <p:ext uri="{BB962C8B-B14F-4D97-AF65-F5344CB8AC3E}">
        <p14:creationId xmlns:p14="http://schemas.microsoft.com/office/powerpoint/2010/main" val="2001602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4671" y="301050"/>
            <a:ext cx="3518055" cy="1281214"/>
          </a:xfrm>
        </p:spPr>
        <p:txBody>
          <a:bodyPr anchor="b"/>
          <a:lstStyle>
            <a:lvl1pPr algn="l">
              <a:defRPr sz="2300" b="1"/>
            </a:lvl1pPr>
          </a:lstStyle>
          <a:p>
            <a:r>
              <a:rPr lang="en-US" smtClean="0"/>
              <a:t>Click to edit Master title style</a:t>
            </a:r>
            <a:endParaRPr lang="en-GB"/>
          </a:p>
        </p:txBody>
      </p:sp>
      <p:sp>
        <p:nvSpPr>
          <p:cNvPr id="3" name="Content Placeholder 2"/>
          <p:cNvSpPr>
            <a:spLocks noGrp="1"/>
          </p:cNvSpPr>
          <p:nvPr>
            <p:ph idx="1"/>
          </p:nvPr>
        </p:nvSpPr>
        <p:spPr>
          <a:xfrm>
            <a:off x="4180822" y="301051"/>
            <a:ext cx="5977908" cy="6453328"/>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534671" y="1582265"/>
            <a:ext cx="3518055" cy="5172114"/>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2EF412-F221-4EBD-AFE7-10168C800705}" type="datetimeFigureOut">
              <a:rPr lang="en-GB" smtClean="0"/>
              <a:t>25/05/2017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D299D4-6D67-4D0C-AAC5-202A3BA68A40}" type="slidenum">
              <a:rPr lang="en-GB" smtClean="0"/>
              <a:t>‹#›</a:t>
            </a:fld>
            <a:endParaRPr lang="en-GB"/>
          </a:p>
        </p:txBody>
      </p:sp>
    </p:spTree>
    <p:extLst>
      <p:ext uri="{BB962C8B-B14F-4D97-AF65-F5344CB8AC3E}">
        <p14:creationId xmlns:p14="http://schemas.microsoft.com/office/powerpoint/2010/main" val="1218850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95981" y="5292884"/>
            <a:ext cx="6416040" cy="624855"/>
          </a:xfrm>
        </p:spPr>
        <p:txBody>
          <a:bodyPr anchor="b"/>
          <a:lstStyle>
            <a:lvl1pPr algn="l">
              <a:defRPr sz="2300" b="1"/>
            </a:lvl1pPr>
          </a:lstStyle>
          <a:p>
            <a:r>
              <a:rPr lang="en-US" smtClean="0"/>
              <a:t>Click to edit Master title style</a:t>
            </a:r>
            <a:endParaRPr lang="en-GB"/>
          </a:p>
        </p:txBody>
      </p:sp>
      <p:sp>
        <p:nvSpPr>
          <p:cNvPr id="3" name="Picture Placeholder 2"/>
          <p:cNvSpPr>
            <a:spLocks noGrp="1"/>
          </p:cNvSpPr>
          <p:nvPr>
            <p:ph type="pic" idx="1"/>
          </p:nvPr>
        </p:nvSpPr>
        <p:spPr>
          <a:xfrm>
            <a:off x="2095981" y="675613"/>
            <a:ext cx="6416040" cy="4536758"/>
          </a:xfrm>
        </p:spPr>
        <p:txBody>
          <a:bodyPr/>
          <a:lstStyle>
            <a:lvl1pPr marL="0" indent="0">
              <a:buNone/>
              <a:defRPr sz="3700"/>
            </a:lvl1pPr>
            <a:lvl2pPr marL="521528" indent="0">
              <a:buNone/>
              <a:defRPr sz="3200"/>
            </a:lvl2pPr>
            <a:lvl3pPr marL="1043056" indent="0">
              <a:buNone/>
              <a:defRPr sz="2700"/>
            </a:lvl3pPr>
            <a:lvl4pPr marL="1564584" indent="0">
              <a:buNone/>
              <a:defRPr sz="2300"/>
            </a:lvl4pPr>
            <a:lvl5pPr marL="2086112" indent="0">
              <a:buNone/>
              <a:defRPr sz="2300"/>
            </a:lvl5pPr>
            <a:lvl6pPr marL="2607640" indent="0">
              <a:buNone/>
              <a:defRPr sz="2300"/>
            </a:lvl6pPr>
            <a:lvl7pPr marL="3129168" indent="0">
              <a:buNone/>
              <a:defRPr sz="2300"/>
            </a:lvl7pPr>
            <a:lvl8pPr marL="3650696" indent="0">
              <a:buNone/>
              <a:defRPr sz="2300"/>
            </a:lvl8pPr>
            <a:lvl9pPr marL="4172224" indent="0">
              <a:buNone/>
              <a:defRPr sz="2300"/>
            </a:lvl9pPr>
          </a:lstStyle>
          <a:p>
            <a:endParaRPr lang="en-GB"/>
          </a:p>
        </p:txBody>
      </p:sp>
      <p:sp>
        <p:nvSpPr>
          <p:cNvPr id="4" name="Text Placeholder 3"/>
          <p:cNvSpPr>
            <a:spLocks noGrp="1"/>
          </p:cNvSpPr>
          <p:nvPr>
            <p:ph type="body" sz="half" idx="2"/>
          </p:nvPr>
        </p:nvSpPr>
        <p:spPr>
          <a:xfrm>
            <a:off x="2095981" y="5917739"/>
            <a:ext cx="6416040" cy="887398"/>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2EF412-F221-4EBD-AFE7-10168C800705}" type="datetimeFigureOut">
              <a:rPr lang="en-GB" smtClean="0"/>
              <a:t>25/05/2017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3D299D4-6D67-4D0C-AAC5-202A3BA68A40}" type="slidenum">
              <a:rPr lang="en-GB" smtClean="0"/>
              <a:t>‹#›</a:t>
            </a:fld>
            <a:endParaRPr lang="en-GB"/>
          </a:p>
        </p:txBody>
      </p:sp>
    </p:spTree>
    <p:extLst>
      <p:ext uri="{BB962C8B-B14F-4D97-AF65-F5344CB8AC3E}">
        <p14:creationId xmlns:p14="http://schemas.microsoft.com/office/powerpoint/2010/main" val="6720608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670" y="302801"/>
            <a:ext cx="9624060" cy="1260211"/>
          </a:xfrm>
          <a:prstGeom prst="rect">
            <a:avLst/>
          </a:prstGeom>
        </p:spPr>
        <p:txBody>
          <a:bodyPr vert="horz" lIns="104306" tIns="52153" rIns="104306" bIns="52153"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534670" y="1764295"/>
            <a:ext cx="9624060" cy="4990084"/>
          </a:xfrm>
          <a:prstGeom prst="rect">
            <a:avLst/>
          </a:prstGeom>
        </p:spPr>
        <p:txBody>
          <a:bodyPr vert="horz" lIns="104306" tIns="52153" rIns="104306" bIns="5215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534670" y="7008171"/>
            <a:ext cx="2495127" cy="402567"/>
          </a:xfrm>
          <a:prstGeom prst="rect">
            <a:avLst/>
          </a:prstGeom>
        </p:spPr>
        <p:txBody>
          <a:bodyPr vert="horz" lIns="104306" tIns="52153" rIns="104306" bIns="52153" rtlCol="0" anchor="ctr"/>
          <a:lstStyle>
            <a:lvl1pPr algn="l">
              <a:defRPr sz="1400">
                <a:solidFill>
                  <a:schemeClr val="tx1">
                    <a:tint val="75000"/>
                  </a:schemeClr>
                </a:solidFill>
              </a:defRPr>
            </a:lvl1pPr>
          </a:lstStyle>
          <a:p>
            <a:fld id="{292EF412-F221-4EBD-AFE7-10168C800705}" type="datetimeFigureOut">
              <a:rPr lang="en-GB" smtClean="0"/>
              <a:t>25/05/2017</a:t>
            </a:fld>
            <a:endParaRPr lang="en-GB"/>
          </a:p>
        </p:txBody>
      </p:sp>
      <p:sp>
        <p:nvSpPr>
          <p:cNvPr id="5" name="Footer Placeholder 4"/>
          <p:cNvSpPr>
            <a:spLocks noGrp="1"/>
          </p:cNvSpPr>
          <p:nvPr>
            <p:ph type="ftr" sz="quarter" idx="3"/>
          </p:nvPr>
        </p:nvSpPr>
        <p:spPr>
          <a:xfrm>
            <a:off x="3653579" y="7008171"/>
            <a:ext cx="3386243" cy="402567"/>
          </a:xfrm>
          <a:prstGeom prst="rect">
            <a:avLst/>
          </a:prstGeom>
        </p:spPr>
        <p:txBody>
          <a:bodyPr vert="horz" lIns="104306" tIns="52153" rIns="104306" bIns="52153" rtlCol="0" anchor="ctr"/>
          <a:lstStyle>
            <a:lvl1pPr algn="ctr">
              <a:defRPr sz="14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7663603" y="7008171"/>
            <a:ext cx="2495127" cy="402567"/>
          </a:xfrm>
          <a:prstGeom prst="rect">
            <a:avLst/>
          </a:prstGeom>
        </p:spPr>
        <p:txBody>
          <a:bodyPr vert="horz" lIns="104306" tIns="52153" rIns="104306" bIns="52153" rtlCol="0" anchor="ctr"/>
          <a:lstStyle>
            <a:lvl1pPr algn="r">
              <a:defRPr sz="1400">
                <a:solidFill>
                  <a:schemeClr val="tx1">
                    <a:tint val="75000"/>
                  </a:schemeClr>
                </a:solidFill>
              </a:defRPr>
            </a:lvl1pPr>
          </a:lstStyle>
          <a:p>
            <a:fld id="{03D299D4-6D67-4D0C-AAC5-202A3BA68A40}" type="slidenum">
              <a:rPr lang="en-GB" smtClean="0"/>
              <a:t>‹#›</a:t>
            </a:fld>
            <a:endParaRPr lang="en-GB"/>
          </a:p>
        </p:txBody>
      </p:sp>
    </p:spTree>
    <p:extLst>
      <p:ext uri="{BB962C8B-B14F-4D97-AF65-F5344CB8AC3E}">
        <p14:creationId xmlns:p14="http://schemas.microsoft.com/office/powerpoint/2010/main" val="702290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3056" rtl="0" eaLnBrk="1" latinLnBrk="0" hangingPunct="1">
        <a:spcBef>
          <a:spcPct val="0"/>
        </a:spcBef>
        <a:buNone/>
        <a:defRPr sz="5000" kern="1200">
          <a:solidFill>
            <a:schemeClr val="tx1"/>
          </a:solidFill>
          <a:latin typeface="+mj-lt"/>
          <a:ea typeface="+mj-ea"/>
          <a:cs typeface="+mj-cs"/>
        </a:defRPr>
      </a:lvl1pPr>
    </p:titleStyle>
    <p:bodyStyle>
      <a:lvl1pPr marL="391146" indent="-391146" algn="l" defTabSz="1043056" rtl="0" eaLnBrk="1" latinLnBrk="0" hangingPunct="1">
        <a:spcBef>
          <a:spcPct val="20000"/>
        </a:spcBef>
        <a:buFont typeface="Arial" pitchFamily="34" charset="0"/>
        <a:buChar char="•"/>
        <a:defRPr sz="3700" kern="1200">
          <a:solidFill>
            <a:schemeClr val="tx1"/>
          </a:solidFill>
          <a:latin typeface="+mn-lt"/>
          <a:ea typeface="+mn-ea"/>
          <a:cs typeface="+mn-cs"/>
        </a:defRPr>
      </a:lvl1pPr>
      <a:lvl2pPr marL="847483" indent="-325955" algn="l" defTabSz="1043056" rtl="0" eaLnBrk="1" latinLnBrk="0" hangingPunct="1">
        <a:spcBef>
          <a:spcPct val="20000"/>
        </a:spcBef>
        <a:buFont typeface="Arial" pitchFamily="34" charset="0"/>
        <a:buChar char="–"/>
        <a:defRPr sz="3200" kern="1200">
          <a:solidFill>
            <a:schemeClr val="tx1"/>
          </a:solidFill>
          <a:latin typeface="+mn-lt"/>
          <a:ea typeface="+mn-ea"/>
          <a:cs typeface="+mn-cs"/>
        </a:defRPr>
      </a:lvl2pPr>
      <a:lvl3pPr marL="1303820" indent="-260764" algn="l" defTabSz="1043056"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82534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4pPr>
      <a:lvl5pPr marL="2346876"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sarah.vollam@ndcn.ox.ac.uk"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06140" y="156645"/>
            <a:ext cx="2879694" cy="7200800"/>
          </a:xfrm>
          <a:prstGeom prst="rect">
            <a:avLst/>
          </a:prstGeom>
          <a:gradFill flip="none" rotWithShape="1">
            <a:gsLst>
              <a:gs pos="22500">
                <a:schemeClr val="tx2">
                  <a:lumMod val="40000"/>
                  <a:lumOff val="60000"/>
                </a:schemeClr>
              </a:gs>
              <a:gs pos="0">
                <a:schemeClr val="tx2">
                  <a:lumMod val="60000"/>
                  <a:lumOff val="40000"/>
                </a:schemeClr>
              </a:gs>
              <a:gs pos="50000">
                <a:schemeClr val="tx2">
                  <a:lumMod val="20000"/>
                  <a:lumOff val="80000"/>
                </a:schemeClr>
              </a:gs>
              <a:gs pos="100000">
                <a:schemeClr val="bg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300" dirty="0">
              <a:solidFill>
                <a:schemeClr val="tx1"/>
              </a:solidFill>
            </a:endParaRPr>
          </a:p>
          <a:p>
            <a:r>
              <a:rPr lang="en-US" sz="1100" b="1" dirty="0">
                <a:solidFill>
                  <a:schemeClr val="tx1"/>
                </a:solidFill>
              </a:rPr>
              <a:t>Where can I find the results of the study?</a:t>
            </a:r>
            <a:endParaRPr lang="en-GB" sz="1100" dirty="0">
              <a:solidFill>
                <a:schemeClr val="tx1"/>
              </a:solidFill>
            </a:endParaRPr>
          </a:p>
          <a:p>
            <a:r>
              <a:rPr lang="en-US" sz="1100" dirty="0">
                <a:solidFill>
                  <a:schemeClr val="tx1"/>
                </a:solidFill>
              </a:rPr>
              <a:t>The results of this study will be used to </a:t>
            </a:r>
            <a:r>
              <a:rPr lang="en-US" sz="1100" dirty="0" smtClean="0">
                <a:solidFill>
                  <a:schemeClr val="tx1"/>
                </a:solidFill>
              </a:rPr>
              <a:t>inform a plan for looking after patients who have been discharged from intensive care. The findings of the interviews with staff, patients and relatives will also be published in a medical journal to make sure our findings can be used by others. No identifiable information will be published, although some anonymised quotes from interviews may be used. </a:t>
            </a:r>
            <a:r>
              <a:rPr lang="en-US" sz="1100" dirty="0">
                <a:solidFill>
                  <a:schemeClr val="tx1"/>
                </a:solidFill>
              </a:rPr>
              <a:t>The results may also be included in a PhD thesis</a:t>
            </a:r>
            <a:r>
              <a:rPr lang="en-US" sz="1100" dirty="0" smtClean="0">
                <a:solidFill>
                  <a:schemeClr val="tx1"/>
                </a:solidFill>
              </a:rPr>
              <a:t>.</a:t>
            </a:r>
          </a:p>
          <a:p>
            <a:endParaRPr lang="en-US" sz="1100" dirty="0">
              <a:solidFill>
                <a:schemeClr val="tx1"/>
              </a:solidFill>
            </a:endParaRPr>
          </a:p>
          <a:p>
            <a:r>
              <a:rPr lang="en-US" sz="1100" b="1" dirty="0" smtClean="0">
                <a:solidFill>
                  <a:schemeClr val="tx1"/>
                </a:solidFill>
              </a:rPr>
              <a:t>Data sharing</a:t>
            </a:r>
            <a:endParaRPr lang="en-US" sz="1100" b="1" dirty="0">
              <a:solidFill>
                <a:schemeClr val="tx1"/>
              </a:solidFill>
            </a:endParaRPr>
          </a:p>
          <a:p>
            <a:pPr lvl="0"/>
            <a:r>
              <a:rPr lang="en-GB" sz="1100" dirty="0" smtClean="0">
                <a:solidFill>
                  <a:schemeClr val="tx1"/>
                </a:solidFill>
              </a:rPr>
              <a:t>We may share anonymised data from the interview with other </a:t>
            </a:r>
            <a:r>
              <a:rPr lang="en-GB" sz="1100" dirty="0">
                <a:solidFill>
                  <a:schemeClr val="tx1"/>
                </a:solidFill>
              </a:rPr>
              <a:t>researchers doing relevant </a:t>
            </a:r>
            <a:r>
              <a:rPr lang="en-GB" sz="1100" dirty="0" smtClean="0">
                <a:solidFill>
                  <a:schemeClr val="tx1"/>
                </a:solidFill>
              </a:rPr>
              <a:t>research.</a:t>
            </a:r>
            <a:r>
              <a:rPr lang="en-GB" sz="1100" dirty="0">
                <a:solidFill>
                  <a:schemeClr val="tx1"/>
                </a:solidFill>
              </a:rPr>
              <a:t> It will not be possible for </a:t>
            </a:r>
            <a:r>
              <a:rPr lang="en-GB" sz="1100" dirty="0" smtClean="0">
                <a:solidFill>
                  <a:schemeClr val="tx1"/>
                </a:solidFill>
              </a:rPr>
              <a:t>you </a:t>
            </a:r>
            <a:r>
              <a:rPr lang="en-GB" sz="1100" dirty="0">
                <a:solidFill>
                  <a:schemeClr val="tx1"/>
                </a:solidFill>
              </a:rPr>
              <a:t>to be identified by this </a:t>
            </a:r>
            <a:r>
              <a:rPr lang="en-GB" sz="1100" dirty="0" smtClean="0">
                <a:solidFill>
                  <a:schemeClr val="tx1"/>
                </a:solidFill>
              </a:rPr>
              <a:t>data.</a:t>
            </a:r>
            <a:endParaRPr lang="en-US" sz="1100" dirty="0" smtClean="0">
              <a:solidFill>
                <a:schemeClr val="tx1"/>
              </a:solidFill>
            </a:endParaRPr>
          </a:p>
          <a:p>
            <a:endParaRPr lang="en-US" sz="1100" dirty="0">
              <a:solidFill>
                <a:schemeClr val="tx1"/>
              </a:solidFill>
            </a:endParaRPr>
          </a:p>
          <a:p>
            <a:pPr lvl="0"/>
            <a:r>
              <a:rPr lang="en-US" sz="1100" b="1" dirty="0">
                <a:solidFill>
                  <a:schemeClr val="tx1"/>
                </a:solidFill>
              </a:rPr>
              <a:t>What happens if I have any questions, concerns or complaints about the study?</a:t>
            </a:r>
            <a:endParaRPr lang="en-GB" sz="1100" dirty="0">
              <a:solidFill>
                <a:schemeClr val="tx1"/>
              </a:solidFill>
            </a:endParaRPr>
          </a:p>
          <a:p>
            <a:pPr lvl="0"/>
            <a:r>
              <a:rPr lang="en-US" sz="1100" dirty="0">
                <a:solidFill>
                  <a:schemeClr val="tx1"/>
                </a:solidFill>
              </a:rPr>
              <a:t>If you have any questions about the study, please ask the person presenting this form to you, or contact </a:t>
            </a:r>
            <a:r>
              <a:rPr lang="en-GB" sz="1100" dirty="0">
                <a:solidFill>
                  <a:schemeClr val="tx1"/>
                </a:solidFill>
              </a:rPr>
              <a:t>Sarah </a:t>
            </a:r>
            <a:r>
              <a:rPr lang="en-GB" sz="1100" dirty="0" err="1">
                <a:solidFill>
                  <a:schemeClr val="tx1"/>
                </a:solidFill>
              </a:rPr>
              <a:t>Vollam</a:t>
            </a:r>
            <a:r>
              <a:rPr lang="en-GB" sz="1100" dirty="0">
                <a:solidFill>
                  <a:schemeClr val="tx1"/>
                </a:solidFill>
              </a:rPr>
              <a:t> (01865) </a:t>
            </a:r>
            <a:r>
              <a:rPr lang="en-GB" sz="1100" dirty="0" smtClean="0">
                <a:solidFill>
                  <a:schemeClr val="tx1"/>
                </a:solidFill>
              </a:rPr>
              <a:t>231440</a:t>
            </a:r>
            <a:r>
              <a:rPr lang="en-US" sz="1100" dirty="0" smtClean="0">
                <a:solidFill>
                  <a:schemeClr val="tx1"/>
                </a:solidFill>
              </a:rPr>
              <a:t>. </a:t>
            </a:r>
            <a:endParaRPr lang="en-GB" sz="1100" dirty="0">
              <a:solidFill>
                <a:schemeClr val="tx1"/>
              </a:solidFill>
            </a:endParaRPr>
          </a:p>
          <a:p>
            <a:pPr lvl="0"/>
            <a:endParaRPr lang="en-GB" sz="1100" dirty="0">
              <a:solidFill>
                <a:schemeClr val="tx1"/>
              </a:solidFill>
            </a:endParaRPr>
          </a:p>
          <a:p>
            <a:r>
              <a:rPr lang="en-GB" sz="1100" dirty="0">
                <a:solidFill>
                  <a:schemeClr val="tx1"/>
                </a:solidFill>
              </a:rPr>
              <a:t>The University of Oxford, as Sponsor, has appropriate insurance in place in the unlikely event that you suffer any harm as a direct consequence of your participation in this study. NHS indemnity operates in respect of the clinical treatment which is provided. If you wish to complain about any aspect of the way in which you have been approached or treated during the course of this study, you should contact Sarah </a:t>
            </a:r>
            <a:r>
              <a:rPr lang="en-GB" sz="1100" dirty="0" err="1">
                <a:solidFill>
                  <a:schemeClr val="tx1"/>
                </a:solidFill>
              </a:rPr>
              <a:t>Vollam</a:t>
            </a:r>
            <a:r>
              <a:rPr lang="en-GB" sz="1100" dirty="0">
                <a:solidFill>
                  <a:schemeClr val="tx1"/>
                </a:solidFill>
              </a:rPr>
              <a:t> (01865 231449 or sarah.vollam@ndcn.ox.ac.uk). or you may contact the University of Oxford Clinical Trials and Research Governance (CTRG) office on 01865 572224, or the head of CTRG, email ctrg@admin.ox.ac.uk.</a:t>
            </a:r>
          </a:p>
          <a:p>
            <a:pPr lvl="0"/>
            <a:endParaRPr lang="en-GB" sz="1100" dirty="0">
              <a:solidFill>
                <a:srgbClr val="FF0000"/>
              </a:solidFill>
            </a:endParaRPr>
          </a:p>
          <a:p>
            <a:r>
              <a:rPr lang="en-US" sz="1100" dirty="0" smtClean="0">
                <a:solidFill>
                  <a:schemeClr val="tx1"/>
                </a:solidFill>
              </a:rPr>
              <a:t> </a:t>
            </a:r>
            <a:endParaRPr lang="en-GB" sz="1100" dirty="0">
              <a:solidFill>
                <a:schemeClr val="tx1"/>
              </a:solidFill>
            </a:endParaRPr>
          </a:p>
        </p:txBody>
      </p:sp>
      <p:sp>
        <p:nvSpPr>
          <p:cNvPr id="8" name="Rectangle 7"/>
          <p:cNvSpPr/>
          <p:nvPr/>
        </p:nvSpPr>
        <p:spPr>
          <a:xfrm>
            <a:off x="7506940" y="156645"/>
            <a:ext cx="2879694" cy="7200800"/>
          </a:xfrm>
          <a:prstGeom prst="rect">
            <a:avLst/>
          </a:prstGeom>
          <a:gradFill flip="none" rotWithShape="1">
            <a:gsLst>
              <a:gs pos="22500">
                <a:schemeClr val="tx2">
                  <a:lumMod val="40000"/>
                  <a:lumOff val="60000"/>
                </a:schemeClr>
              </a:gs>
              <a:gs pos="0">
                <a:schemeClr val="tx2">
                  <a:lumMod val="60000"/>
                  <a:lumOff val="40000"/>
                </a:schemeClr>
              </a:gs>
              <a:gs pos="50000">
                <a:schemeClr val="tx2">
                  <a:lumMod val="20000"/>
                  <a:lumOff val="80000"/>
                </a:schemeClr>
              </a:gs>
              <a:gs pos="100000">
                <a:schemeClr val="bg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0"/>
              </a:spcAft>
            </a:pPr>
            <a:endParaRPr lang="en-GB" sz="2000" dirty="0">
              <a:solidFill>
                <a:schemeClr val="tx1"/>
              </a:solidFill>
              <a:effectLst/>
              <a:latin typeface="Times New Roman"/>
              <a:ea typeface="Times New Roman"/>
            </a:endParaRPr>
          </a:p>
        </p:txBody>
      </p:sp>
      <p:sp>
        <p:nvSpPr>
          <p:cNvPr id="9" name="Rectangle 8"/>
          <p:cNvSpPr/>
          <p:nvPr/>
        </p:nvSpPr>
        <p:spPr>
          <a:xfrm>
            <a:off x="3906540" y="180231"/>
            <a:ext cx="2844003" cy="7200800"/>
          </a:xfrm>
          <a:prstGeom prst="rect">
            <a:avLst/>
          </a:prstGeom>
          <a:gradFill flip="none" rotWithShape="1">
            <a:gsLst>
              <a:gs pos="22500">
                <a:schemeClr val="tx2">
                  <a:lumMod val="40000"/>
                  <a:lumOff val="60000"/>
                </a:schemeClr>
              </a:gs>
              <a:gs pos="0">
                <a:schemeClr val="tx2">
                  <a:lumMod val="60000"/>
                  <a:lumOff val="40000"/>
                </a:schemeClr>
              </a:gs>
              <a:gs pos="50000">
                <a:schemeClr val="tx2">
                  <a:lumMod val="20000"/>
                  <a:lumOff val="80000"/>
                </a:schemeClr>
              </a:gs>
              <a:gs pos="100000">
                <a:schemeClr val="bg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GB" sz="1200" u="sng" dirty="0">
              <a:solidFill>
                <a:prstClr val="black"/>
              </a:solidFill>
            </a:endParaRPr>
          </a:p>
          <a:p>
            <a:pPr lvl="0" algn="ctr"/>
            <a:r>
              <a:rPr lang="en-GB" sz="2400" u="sng" dirty="0" smtClean="0">
                <a:solidFill>
                  <a:schemeClr val="tx1"/>
                </a:solidFill>
              </a:rPr>
              <a:t>Contact details:</a:t>
            </a:r>
          </a:p>
          <a:p>
            <a:pPr algn="ctr"/>
            <a:endParaRPr lang="en-GB" sz="900" dirty="0" smtClean="0">
              <a:solidFill>
                <a:schemeClr val="tx1"/>
              </a:solidFill>
            </a:endParaRPr>
          </a:p>
          <a:p>
            <a:pPr algn="ctr"/>
            <a:r>
              <a:rPr lang="en-GB" sz="2000" b="1" dirty="0" err="1" smtClean="0">
                <a:solidFill>
                  <a:schemeClr val="tx1"/>
                </a:solidFill>
              </a:rPr>
              <a:t>Kadoorie</a:t>
            </a:r>
            <a:r>
              <a:rPr lang="en-GB" sz="2000" b="1" dirty="0" smtClean="0">
                <a:solidFill>
                  <a:schemeClr val="tx1"/>
                </a:solidFill>
              </a:rPr>
              <a:t> </a:t>
            </a:r>
            <a:r>
              <a:rPr lang="en-GB" sz="2000" b="1" dirty="0">
                <a:solidFill>
                  <a:schemeClr val="tx1"/>
                </a:solidFill>
              </a:rPr>
              <a:t>Centre</a:t>
            </a:r>
          </a:p>
          <a:p>
            <a:pPr algn="ctr"/>
            <a:r>
              <a:rPr lang="en-GB" sz="1600" dirty="0">
                <a:solidFill>
                  <a:schemeClr val="tx1"/>
                </a:solidFill>
              </a:rPr>
              <a:t>The John Radcliffe</a:t>
            </a:r>
          </a:p>
          <a:p>
            <a:pPr algn="ctr"/>
            <a:r>
              <a:rPr lang="en-GB" sz="1600" dirty="0">
                <a:solidFill>
                  <a:schemeClr val="tx1"/>
                </a:solidFill>
              </a:rPr>
              <a:t>Headley Way</a:t>
            </a:r>
          </a:p>
          <a:p>
            <a:pPr algn="ctr"/>
            <a:r>
              <a:rPr lang="en-GB" sz="1600" dirty="0" err="1">
                <a:solidFill>
                  <a:schemeClr val="tx1"/>
                </a:solidFill>
              </a:rPr>
              <a:t>Headington</a:t>
            </a:r>
            <a:endParaRPr lang="en-GB" sz="1600" dirty="0">
              <a:solidFill>
                <a:schemeClr val="tx1"/>
              </a:solidFill>
            </a:endParaRPr>
          </a:p>
          <a:p>
            <a:pPr algn="ctr"/>
            <a:r>
              <a:rPr lang="en-GB" sz="1600" dirty="0">
                <a:solidFill>
                  <a:schemeClr val="tx1"/>
                </a:solidFill>
              </a:rPr>
              <a:t>Oxford</a:t>
            </a:r>
          </a:p>
          <a:p>
            <a:pPr algn="ctr"/>
            <a:r>
              <a:rPr lang="en-GB" sz="1600" dirty="0">
                <a:solidFill>
                  <a:schemeClr val="tx1"/>
                </a:solidFill>
              </a:rPr>
              <a:t>OX3 9DU</a:t>
            </a:r>
          </a:p>
          <a:p>
            <a:pPr algn="ctr"/>
            <a:r>
              <a:rPr lang="en-US" sz="1600" b="1" dirty="0" smtClean="0">
                <a:solidFill>
                  <a:schemeClr val="tx1"/>
                </a:solidFill>
              </a:rPr>
              <a:t>Email</a:t>
            </a:r>
            <a:r>
              <a:rPr lang="en-US" sz="1600" b="1" dirty="0">
                <a:solidFill>
                  <a:schemeClr val="tx1"/>
                </a:solidFill>
              </a:rPr>
              <a:t>: </a:t>
            </a:r>
            <a:r>
              <a:rPr lang="en-US" sz="1600" b="1" u="sng" dirty="0">
                <a:solidFill>
                  <a:schemeClr val="tx1"/>
                </a:solidFill>
                <a:hlinkClick r:id="rId2"/>
              </a:rPr>
              <a:t>sarah.vollam@ndcn.ox.ac.uk</a:t>
            </a:r>
            <a:endParaRPr lang="en-GB" sz="1600" b="1" dirty="0">
              <a:solidFill>
                <a:schemeClr val="tx1"/>
              </a:solidFill>
            </a:endParaRPr>
          </a:p>
          <a:p>
            <a:pPr algn="ctr"/>
            <a:r>
              <a:rPr lang="en-US" sz="1600" b="1" dirty="0">
                <a:solidFill>
                  <a:schemeClr val="tx1"/>
                </a:solidFill>
              </a:rPr>
              <a:t>Tel: 01865 </a:t>
            </a:r>
            <a:r>
              <a:rPr lang="en-US" sz="1600" b="1" dirty="0" smtClean="0">
                <a:solidFill>
                  <a:schemeClr val="tx1"/>
                </a:solidFill>
              </a:rPr>
              <a:t>231440</a:t>
            </a:r>
            <a:endParaRPr lang="en-GB" sz="1600" b="1" dirty="0" smtClean="0">
              <a:solidFill>
                <a:schemeClr val="tx1"/>
              </a:solidFill>
            </a:endParaRPr>
          </a:p>
          <a:p>
            <a:endParaRPr lang="en-GB" sz="2800" dirty="0">
              <a:solidFill>
                <a:schemeClr val="tx1"/>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50956" y="324247"/>
            <a:ext cx="9271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ext Box 23"/>
          <p:cNvSpPr txBox="1">
            <a:spLocks noChangeArrowheads="1"/>
          </p:cNvSpPr>
          <p:nvPr/>
        </p:nvSpPr>
        <p:spPr bwMode="auto">
          <a:xfrm>
            <a:off x="8577910" y="324247"/>
            <a:ext cx="231140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nSpc>
                <a:spcPts val="1200"/>
              </a:lnSpc>
              <a:spcAft>
                <a:spcPts val="0"/>
              </a:spcAft>
              <a:tabLst>
                <a:tab pos="2637155" algn="ctr"/>
                <a:tab pos="5274310" algn="r"/>
              </a:tabLst>
            </a:pPr>
            <a:r>
              <a:rPr lang="en-GB" sz="900" b="1" cap="all" spc="0" dirty="0">
                <a:solidFill>
                  <a:srgbClr val="244061"/>
                </a:solidFill>
                <a:effectLst/>
                <a:latin typeface="Arial"/>
                <a:ea typeface="Times New Roman"/>
                <a:cs typeface="Times New Roman"/>
              </a:rPr>
              <a:t>NUFFIELD Department of CLINICAL NEUROSCIENCES </a:t>
            </a:r>
            <a:endParaRPr lang="en-GB" sz="900" b="1" cap="all" spc="30" dirty="0">
              <a:effectLst/>
              <a:latin typeface="Arial"/>
              <a:ea typeface="Times New Roman"/>
              <a:cs typeface="Times New Roman"/>
            </a:endParaRPr>
          </a:p>
          <a:p>
            <a:pPr>
              <a:lnSpc>
                <a:spcPts val="1200"/>
              </a:lnSpc>
              <a:spcAft>
                <a:spcPts val="0"/>
              </a:spcAft>
              <a:tabLst>
                <a:tab pos="2637155" algn="ctr"/>
                <a:tab pos="5274310" algn="r"/>
              </a:tabLst>
            </a:pPr>
            <a:r>
              <a:rPr lang="en-GB" sz="900" b="1" cap="all" spc="0" dirty="0">
                <a:solidFill>
                  <a:srgbClr val="244061"/>
                </a:solidFill>
                <a:effectLst/>
                <a:latin typeface="Arial"/>
                <a:ea typeface="Times New Roman"/>
                <a:cs typeface="Times New Roman"/>
              </a:rPr>
              <a:t>(Nuffield division of anaesthetics)</a:t>
            </a:r>
            <a:endParaRPr lang="en-GB" sz="900" b="1" cap="all" spc="30" dirty="0">
              <a:effectLst/>
              <a:latin typeface="Arial"/>
              <a:ea typeface="Times New Roman"/>
              <a:cs typeface="Times New Roman"/>
            </a:endParaRPr>
          </a:p>
          <a:p>
            <a:pPr>
              <a:lnSpc>
                <a:spcPts val="1200"/>
              </a:lnSpc>
              <a:spcAft>
                <a:spcPts val="0"/>
              </a:spcAft>
              <a:tabLst>
                <a:tab pos="2637155" algn="ctr"/>
                <a:tab pos="5274310" algn="r"/>
                <a:tab pos="5132070" algn="r"/>
              </a:tabLst>
            </a:pPr>
            <a:r>
              <a:rPr lang="en-GB" sz="900" b="1" cap="all" spc="0" dirty="0">
                <a:solidFill>
                  <a:srgbClr val="244061"/>
                </a:solidFill>
                <a:effectLst/>
                <a:latin typeface="Arial"/>
                <a:ea typeface="Times New Roman"/>
                <a:cs typeface="Times New Roman"/>
              </a:rPr>
              <a:t>University of </a:t>
            </a:r>
            <a:r>
              <a:rPr lang="en-GB" sz="900" b="1" cap="all" spc="0" dirty="0" smtClean="0">
                <a:solidFill>
                  <a:srgbClr val="244061"/>
                </a:solidFill>
                <a:effectLst/>
                <a:latin typeface="Arial"/>
                <a:ea typeface="Times New Roman"/>
                <a:cs typeface="Times New Roman"/>
              </a:rPr>
              <a:t>oxford</a:t>
            </a:r>
            <a:endParaRPr lang="en-GB" sz="900" b="1" cap="all" spc="30" dirty="0">
              <a:effectLst/>
              <a:latin typeface="Arial"/>
              <a:ea typeface="Times New Roman"/>
              <a:cs typeface="Times New Roman"/>
            </a:endParaRPr>
          </a:p>
        </p:txBody>
      </p:sp>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85597" y="6876975"/>
            <a:ext cx="2592288" cy="349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extBox 10"/>
          <p:cNvSpPr txBox="1"/>
          <p:nvPr/>
        </p:nvSpPr>
        <p:spPr>
          <a:xfrm>
            <a:off x="7506940" y="4860751"/>
            <a:ext cx="2879694" cy="1815882"/>
          </a:xfrm>
          <a:prstGeom prst="rect">
            <a:avLst/>
          </a:prstGeom>
          <a:noFill/>
        </p:spPr>
        <p:txBody>
          <a:bodyPr wrap="square" rtlCol="0">
            <a:spAutoFit/>
          </a:bodyPr>
          <a:lstStyle/>
          <a:p>
            <a:pPr algn="ctr"/>
            <a:r>
              <a:rPr lang="en-GB" sz="1400" b="1" dirty="0" smtClean="0"/>
              <a:t>Sub-study B</a:t>
            </a:r>
          </a:p>
          <a:p>
            <a:pPr algn="ctr"/>
            <a:r>
              <a:rPr lang="en-GB" sz="2000" b="1" dirty="0" smtClean="0"/>
              <a:t>PARTICIPANT INFORMATION SHEET: INTERVIEWS</a:t>
            </a:r>
          </a:p>
          <a:p>
            <a:pPr algn="ctr"/>
            <a:endParaRPr lang="en-GB" sz="2000" b="1" dirty="0" smtClean="0"/>
          </a:p>
          <a:p>
            <a:pPr algn="ctr"/>
            <a:endParaRPr lang="en-GB" sz="1800" b="1" dirty="0"/>
          </a:p>
        </p:txBody>
      </p:sp>
      <p:sp>
        <p:nvSpPr>
          <p:cNvPr id="14" name="TextBox 13"/>
          <p:cNvSpPr txBox="1"/>
          <p:nvPr/>
        </p:nvSpPr>
        <p:spPr>
          <a:xfrm>
            <a:off x="7686960" y="1981542"/>
            <a:ext cx="2519654" cy="2246769"/>
          </a:xfrm>
          <a:prstGeom prst="rect">
            <a:avLst/>
          </a:prstGeom>
          <a:noFill/>
        </p:spPr>
        <p:txBody>
          <a:bodyPr wrap="square" rtlCol="0">
            <a:spAutoFit/>
          </a:bodyPr>
          <a:lstStyle/>
          <a:p>
            <a:pPr algn="ctr"/>
            <a:r>
              <a:rPr lang="en-GB" sz="2800" b="1" dirty="0" smtClean="0"/>
              <a:t>REFLECT: Recovery Following Intensive Care Treatment</a:t>
            </a:r>
            <a:endParaRPr lang="en-GB" sz="2800" b="1" dirty="0"/>
          </a:p>
        </p:txBody>
      </p:sp>
      <p:sp>
        <p:nvSpPr>
          <p:cNvPr id="15" name="TextBox 14"/>
          <p:cNvSpPr txBox="1"/>
          <p:nvPr/>
        </p:nvSpPr>
        <p:spPr>
          <a:xfrm>
            <a:off x="7488630" y="4228311"/>
            <a:ext cx="2879694" cy="276999"/>
          </a:xfrm>
          <a:prstGeom prst="rect">
            <a:avLst/>
          </a:prstGeom>
          <a:noFill/>
        </p:spPr>
        <p:txBody>
          <a:bodyPr wrap="square" rtlCol="0">
            <a:spAutoFit/>
          </a:bodyPr>
          <a:lstStyle/>
          <a:p>
            <a:pPr algn="ctr"/>
            <a:r>
              <a:rPr lang="en-GB" sz="1200" b="1" dirty="0" smtClean="0"/>
              <a:t>Chief Investigator: Dr Peter Watkinson</a:t>
            </a:r>
          </a:p>
        </p:txBody>
      </p:sp>
      <p:sp>
        <p:nvSpPr>
          <p:cNvPr id="2" name="Footer Placeholder 1"/>
          <p:cNvSpPr>
            <a:spLocks noGrp="1"/>
          </p:cNvSpPr>
          <p:nvPr>
            <p:ph type="ftr" sz="quarter" idx="11"/>
          </p:nvPr>
        </p:nvSpPr>
        <p:spPr>
          <a:xfrm>
            <a:off x="3653579" y="6876975"/>
            <a:ext cx="3386243" cy="402567"/>
          </a:xfrm>
        </p:spPr>
        <p:txBody>
          <a:bodyPr/>
          <a:lstStyle/>
          <a:p>
            <a:r>
              <a:rPr lang="en-GB" dirty="0" smtClean="0">
                <a:solidFill>
                  <a:schemeClr val="tx1"/>
                </a:solidFill>
              </a:rPr>
              <a:t>IRAS reference: 187602</a:t>
            </a:r>
          </a:p>
          <a:p>
            <a:r>
              <a:rPr lang="en-GB" dirty="0" smtClean="0">
                <a:solidFill>
                  <a:schemeClr val="tx1"/>
                </a:solidFill>
              </a:rPr>
              <a:t>Version 2 23/05/2017</a:t>
            </a:r>
            <a:endParaRPr lang="en-GB" dirty="0">
              <a:solidFill>
                <a:schemeClr val="tx1"/>
              </a:solidFill>
            </a:endParaRPr>
          </a:p>
        </p:txBody>
      </p:sp>
    </p:spTree>
    <p:extLst>
      <p:ext uri="{BB962C8B-B14F-4D97-AF65-F5344CB8AC3E}">
        <p14:creationId xmlns:p14="http://schemas.microsoft.com/office/powerpoint/2010/main" val="15089107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62124" y="156645"/>
            <a:ext cx="3168352" cy="7200800"/>
          </a:xfrm>
          <a:prstGeom prst="rect">
            <a:avLst/>
          </a:prstGeom>
          <a:gradFill flip="none" rotWithShape="1">
            <a:gsLst>
              <a:gs pos="22500">
                <a:schemeClr val="tx2">
                  <a:lumMod val="40000"/>
                  <a:lumOff val="60000"/>
                </a:schemeClr>
              </a:gs>
              <a:gs pos="0">
                <a:schemeClr val="tx2">
                  <a:lumMod val="60000"/>
                  <a:lumOff val="40000"/>
                </a:schemeClr>
              </a:gs>
              <a:gs pos="50000">
                <a:schemeClr val="tx2">
                  <a:lumMod val="20000"/>
                  <a:lumOff val="80000"/>
                </a:schemeClr>
              </a:gs>
              <a:gs pos="100000">
                <a:schemeClr val="bg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00" b="1" dirty="0">
                <a:solidFill>
                  <a:schemeClr val="tx1"/>
                </a:solidFill>
              </a:rPr>
              <a:t>What is the purpose of the study?</a:t>
            </a:r>
          </a:p>
          <a:p>
            <a:r>
              <a:rPr lang="en-US" sz="1100" dirty="0">
                <a:solidFill>
                  <a:schemeClr val="tx1"/>
                </a:solidFill>
              </a:rPr>
              <a:t>Most patients discharged from an intensive care unit (ICU) are expected to go home. However, despite our best efforts, about 1 in 12 die unexpectedly on general wards before leaving hospital. This high death rate occurs despite hospitals using  systems to closely monitor and detect changes in patients’ condition. Also, in many hospitals, patients receive  visits from ICU teams. We would </a:t>
            </a:r>
            <a:r>
              <a:rPr lang="en-US" sz="1100" dirty="0" smtClean="0">
                <a:solidFill>
                  <a:schemeClr val="tx1"/>
                </a:solidFill>
              </a:rPr>
              <a:t>like </a:t>
            </a:r>
            <a:r>
              <a:rPr lang="en-US" sz="1100" dirty="0">
                <a:solidFill>
                  <a:schemeClr val="tx1"/>
                </a:solidFill>
              </a:rPr>
              <a:t>this high death rate to be lower </a:t>
            </a:r>
            <a:r>
              <a:rPr lang="en-US" sz="1100" dirty="0" smtClean="0">
                <a:solidFill>
                  <a:schemeClr val="tx1"/>
                </a:solidFill>
              </a:rPr>
              <a:t>so </a:t>
            </a:r>
            <a:r>
              <a:rPr lang="en-US" sz="1100" dirty="0">
                <a:solidFill>
                  <a:schemeClr val="tx1"/>
                </a:solidFill>
              </a:rPr>
              <a:t>we intend designing a plan </a:t>
            </a:r>
            <a:r>
              <a:rPr lang="en-US" sz="1100" dirty="0" smtClean="0">
                <a:solidFill>
                  <a:schemeClr val="tx1"/>
                </a:solidFill>
              </a:rPr>
              <a:t>which reduces </a:t>
            </a:r>
            <a:r>
              <a:rPr lang="en-US" sz="1100" dirty="0">
                <a:solidFill>
                  <a:schemeClr val="tx1"/>
                </a:solidFill>
              </a:rPr>
              <a:t>it. </a:t>
            </a:r>
          </a:p>
          <a:p>
            <a:endParaRPr lang="en-US" sz="1100" dirty="0">
              <a:solidFill>
                <a:schemeClr val="tx1"/>
              </a:solidFill>
            </a:endParaRPr>
          </a:p>
          <a:p>
            <a:r>
              <a:rPr lang="en-GB" sz="1100" dirty="0">
                <a:solidFill>
                  <a:schemeClr val="tx1"/>
                </a:solidFill>
              </a:rPr>
              <a:t>Before the plan can be made, we need to know more about what happens to these patients. To do this, we will speak to staff and patients who have experience of discharge from ICU. We would also like to talk to relatives of patients who were discharged from ICU but did not survive their hospital stay. This will provide a direct view of the patient group this project aims to help.</a:t>
            </a:r>
          </a:p>
          <a:p>
            <a:endParaRPr lang="en-GB" sz="1100" dirty="0">
              <a:solidFill>
                <a:schemeClr val="tx1"/>
              </a:solidFill>
            </a:endParaRPr>
          </a:p>
          <a:p>
            <a:r>
              <a:rPr lang="en-US" sz="1100" dirty="0">
                <a:solidFill>
                  <a:schemeClr val="tx1"/>
                </a:solidFill>
              </a:rPr>
              <a:t>We will combine this information with work from several other sources and work with experts skilled at making plans work. This will allow us to make the best possible plan. </a:t>
            </a:r>
            <a:r>
              <a:rPr lang="en-GB" sz="1100" dirty="0">
                <a:solidFill>
                  <a:schemeClr val="tx1"/>
                </a:solidFill>
              </a:rPr>
              <a:t>The plan that we design as a result of this project will then be tested in a large trial.</a:t>
            </a:r>
          </a:p>
          <a:p>
            <a:endParaRPr lang="en-GB" sz="1100" dirty="0">
              <a:solidFill>
                <a:schemeClr val="tx1"/>
              </a:solidFill>
            </a:endParaRPr>
          </a:p>
          <a:p>
            <a:r>
              <a:rPr lang="en-US" sz="1100" dirty="0">
                <a:solidFill>
                  <a:schemeClr val="tx1"/>
                </a:solidFill>
              </a:rPr>
              <a:t> </a:t>
            </a:r>
            <a:r>
              <a:rPr lang="en-US" sz="1100" b="1" dirty="0">
                <a:solidFill>
                  <a:schemeClr val="tx1"/>
                </a:solidFill>
              </a:rPr>
              <a:t>Why have I been </a:t>
            </a:r>
            <a:r>
              <a:rPr lang="en-US" sz="1100" b="1" dirty="0" smtClean="0">
                <a:solidFill>
                  <a:schemeClr val="tx1"/>
                </a:solidFill>
              </a:rPr>
              <a:t>approached?</a:t>
            </a:r>
            <a:endParaRPr lang="en-GB" sz="1100" dirty="0">
              <a:solidFill>
                <a:schemeClr val="tx1"/>
              </a:solidFill>
            </a:endParaRPr>
          </a:p>
          <a:p>
            <a:r>
              <a:rPr lang="en-US" sz="1100" dirty="0">
                <a:solidFill>
                  <a:schemeClr val="tx1"/>
                </a:solidFill>
              </a:rPr>
              <a:t>We are conducting research on what happens to patients who are discharged to wards following intensive care. The aim of this work is to improve the care of these patients and to improve their outcome. To do this, we need to look at what goes well and what could be done better during this period of care. </a:t>
            </a:r>
            <a:r>
              <a:rPr lang="en-US" sz="1100" dirty="0" smtClean="0">
                <a:solidFill>
                  <a:schemeClr val="tx1"/>
                </a:solidFill>
              </a:rPr>
              <a:t>You </a:t>
            </a:r>
            <a:r>
              <a:rPr lang="en-US" sz="1100" dirty="0">
                <a:solidFill>
                  <a:schemeClr val="tx1"/>
                </a:solidFill>
              </a:rPr>
              <a:t>have been </a:t>
            </a:r>
            <a:r>
              <a:rPr lang="en-US" sz="1100" dirty="0" smtClean="0">
                <a:solidFill>
                  <a:schemeClr val="tx1"/>
                </a:solidFill>
              </a:rPr>
              <a:t>approached because you were discharged </a:t>
            </a:r>
            <a:r>
              <a:rPr lang="en-US" sz="1100" dirty="0">
                <a:solidFill>
                  <a:schemeClr val="tx1"/>
                </a:solidFill>
              </a:rPr>
              <a:t>from intensive </a:t>
            </a:r>
            <a:r>
              <a:rPr lang="en-US" sz="1100" dirty="0" smtClean="0">
                <a:solidFill>
                  <a:schemeClr val="tx1"/>
                </a:solidFill>
              </a:rPr>
              <a:t>care to a ward. </a:t>
            </a:r>
            <a:r>
              <a:rPr lang="en-GB" sz="1100" dirty="0" smtClean="0">
                <a:solidFill>
                  <a:schemeClr val="tx1"/>
                </a:solidFill>
              </a:rPr>
              <a:t>We are really interested in hearing the views of patients who have experienced this care.</a:t>
            </a:r>
            <a:endParaRPr lang="en-GB" sz="1100" dirty="0"/>
          </a:p>
          <a:p>
            <a:endParaRPr lang="en-US" sz="1100" dirty="0">
              <a:solidFill>
                <a:schemeClr val="tx1"/>
              </a:solidFill>
            </a:endParaRPr>
          </a:p>
        </p:txBody>
      </p:sp>
      <p:sp>
        <p:nvSpPr>
          <p:cNvPr id="8" name="Rectangle 7"/>
          <p:cNvSpPr/>
          <p:nvPr/>
        </p:nvSpPr>
        <p:spPr>
          <a:xfrm>
            <a:off x="7146900" y="156645"/>
            <a:ext cx="3384376" cy="7200800"/>
          </a:xfrm>
          <a:prstGeom prst="rect">
            <a:avLst/>
          </a:prstGeom>
          <a:gradFill flip="none" rotWithShape="1">
            <a:gsLst>
              <a:gs pos="22500">
                <a:schemeClr val="tx2">
                  <a:lumMod val="40000"/>
                  <a:lumOff val="60000"/>
                </a:schemeClr>
              </a:gs>
              <a:gs pos="0">
                <a:schemeClr val="tx2">
                  <a:lumMod val="60000"/>
                  <a:lumOff val="40000"/>
                </a:schemeClr>
              </a:gs>
              <a:gs pos="50000">
                <a:schemeClr val="tx2">
                  <a:lumMod val="20000"/>
                  <a:lumOff val="80000"/>
                </a:schemeClr>
              </a:gs>
              <a:gs pos="100000">
                <a:schemeClr val="bg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100" dirty="0">
                <a:solidFill>
                  <a:prstClr val="black"/>
                </a:solidFill>
              </a:rPr>
              <a:t> </a:t>
            </a:r>
            <a:r>
              <a:rPr lang="en-GB" sz="1100" b="1" dirty="0">
                <a:solidFill>
                  <a:schemeClr val="tx1"/>
                </a:solidFill>
              </a:rPr>
              <a:t>What will happen if I don't want to carry on with the study? </a:t>
            </a:r>
            <a:endParaRPr lang="en-GB" sz="1100" b="1" i="1" dirty="0"/>
          </a:p>
          <a:p>
            <a:pPr lvl="0"/>
            <a:r>
              <a:rPr lang="en-US" sz="1100" dirty="0">
                <a:solidFill>
                  <a:schemeClr val="tx1"/>
                </a:solidFill>
              </a:rPr>
              <a:t>You are free to withdraw from the study at any time. A decision to withdraw, or a decision not to take part, would not affect you or your care in any way. </a:t>
            </a:r>
            <a:r>
              <a:rPr lang="en-GB" sz="1100" dirty="0">
                <a:solidFill>
                  <a:schemeClr val="tx1"/>
                </a:solidFill>
              </a:rPr>
              <a:t>If you wish to withdraw from the study, we will offer to destroy all information gathered from you. This is possible up until the point where we anonymise data, when it will no longer be possible to identify your individual interview information</a:t>
            </a:r>
            <a:r>
              <a:rPr lang="en-GB" sz="1100" dirty="0" smtClean="0">
                <a:solidFill>
                  <a:schemeClr val="tx1"/>
                </a:solidFill>
              </a:rPr>
              <a:t>.</a:t>
            </a:r>
          </a:p>
          <a:p>
            <a:pPr lvl="0"/>
            <a:endParaRPr lang="en-US" sz="1100" b="1" dirty="0">
              <a:solidFill>
                <a:schemeClr val="tx1"/>
              </a:solidFill>
            </a:endParaRPr>
          </a:p>
          <a:p>
            <a:pPr lvl="0"/>
            <a:r>
              <a:rPr lang="en-US" sz="1100" b="1" dirty="0" smtClean="0">
                <a:solidFill>
                  <a:prstClr val="black"/>
                </a:solidFill>
              </a:rPr>
              <a:t>Who </a:t>
            </a:r>
            <a:r>
              <a:rPr lang="en-US" sz="1100" b="1" dirty="0">
                <a:solidFill>
                  <a:prstClr val="black"/>
                </a:solidFill>
              </a:rPr>
              <a:t>has approved the study?</a:t>
            </a:r>
            <a:endParaRPr lang="en-GB" sz="1100" dirty="0">
              <a:solidFill>
                <a:prstClr val="black"/>
              </a:solidFill>
            </a:endParaRPr>
          </a:p>
          <a:p>
            <a:pPr lvl="0"/>
            <a:r>
              <a:rPr lang="en-GB" sz="1100" dirty="0">
                <a:solidFill>
                  <a:schemeClr val="tx1"/>
                </a:solidFill>
              </a:rPr>
              <a:t>All research in the NHS is looked at by an independent group of people, called a Research Ethics Committee, to protect your interests. This study has been reviewed and given favourable opinion by _______________Research Ethics </a:t>
            </a:r>
            <a:r>
              <a:rPr lang="en-GB" sz="1100" dirty="0" smtClean="0">
                <a:solidFill>
                  <a:schemeClr val="tx1"/>
                </a:solidFill>
              </a:rPr>
              <a:t>Committee</a:t>
            </a:r>
          </a:p>
          <a:p>
            <a:pPr lvl="0"/>
            <a:endParaRPr lang="en-GB" sz="1100" dirty="0">
              <a:solidFill>
                <a:schemeClr val="tx1"/>
              </a:solidFill>
            </a:endParaRPr>
          </a:p>
          <a:p>
            <a:pPr lvl="0"/>
            <a:r>
              <a:rPr lang="en-US" sz="1100" b="1" dirty="0" smtClean="0">
                <a:solidFill>
                  <a:prstClr val="black"/>
                </a:solidFill>
              </a:rPr>
              <a:t>Who </a:t>
            </a:r>
            <a:r>
              <a:rPr lang="en-US" sz="1100" b="1" dirty="0">
                <a:solidFill>
                  <a:prstClr val="black"/>
                </a:solidFill>
              </a:rPr>
              <a:t>is </a:t>
            </a:r>
            <a:r>
              <a:rPr lang="en-GB" sz="1100" b="1" dirty="0">
                <a:solidFill>
                  <a:prstClr val="black"/>
                </a:solidFill>
              </a:rPr>
              <a:t>organising</a:t>
            </a:r>
            <a:r>
              <a:rPr lang="en-US" sz="1100" b="1" dirty="0">
                <a:solidFill>
                  <a:prstClr val="black"/>
                </a:solidFill>
              </a:rPr>
              <a:t> the research?</a:t>
            </a:r>
            <a:endParaRPr lang="en-GB" sz="1100" dirty="0">
              <a:solidFill>
                <a:prstClr val="black"/>
              </a:solidFill>
            </a:endParaRPr>
          </a:p>
          <a:p>
            <a:r>
              <a:rPr lang="en-US" sz="1100" dirty="0">
                <a:solidFill>
                  <a:prstClr val="black"/>
                </a:solidFill>
              </a:rPr>
              <a:t>The Critical Care Research Group, based at the </a:t>
            </a:r>
            <a:r>
              <a:rPr lang="en-US" sz="1100" dirty="0" err="1">
                <a:solidFill>
                  <a:schemeClr val="tx1"/>
                </a:solidFill>
              </a:rPr>
              <a:t>Kadoorie</a:t>
            </a:r>
            <a:r>
              <a:rPr lang="en-US" sz="1100" dirty="0">
                <a:solidFill>
                  <a:schemeClr val="tx1"/>
                </a:solidFill>
              </a:rPr>
              <a:t> Centre, is </a:t>
            </a:r>
            <a:r>
              <a:rPr lang="en-US" sz="1100" dirty="0" err="1">
                <a:solidFill>
                  <a:schemeClr val="tx1"/>
                </a:solidFill>
              </a:rPr>
              <a:t>organising</a:t>
            </a:r>
            <a:r>
              <a:rPr lang="en-US" sz="1100" dirty="0">
                <a:solidFill>
                  <a:schemeClr val="tx1"/>
                </a:solidFill>
              </a:rPr>
              <a:t> this research</a:t>
            </a:r>
            <a:r>
              <a:rPr lang="en-US" sz="1100" dirty="0" smtClean="0">
                <a:solidFill>
                  <a:schemeClr val="tx1"/>
                </a:solidFill>
              </a:rPr>
              <a:t>. </a:t>
            </a:r>
            <a:r>
              <a:rPr lang="en-US" sz="1100" dirty="0">
                <a:solidFill>
                  <a:schemeClr val="tx1"/>
                </a:solidFill>
              </a:rPr>
              <a:t>The study is funded by an NIHR Research for Patient Benefit grant</a:t>
            </a:r>
            <a:r>
              <a:rPr lang="en-US" sz="1100" dirty="0" smtClean="0">
                <a:solidFill>
                  <a:schemeClr val="tx1"/>
                </a:solidFill>
              </a:rPr>
              <a:t>.</a:t>
            </a:r>
            <a:endParaRPr lang="en-US" sz="1100" dirty="0">
              <a:solidFill>
                <a:schemeClr val="tx1"/>
              </a:solidFill>
            </a:endParaRPr>
          </a:p>
          <a:p>
            <a:endParaRPr lang="en-US" sz="1100" dirty="0">
              <a:solidFill>
                <a:schemeClr val="tx1"/>
              </a:solidFill>
            </a:endParaRPr>
          </a:p>
          <a:p>
            <a:r>
              <a:rPr lang="en-US" sz="1100" b="1" dirty="0">
                <a:solidFill>
                  <a:schemeClr val="tx1"/>
                </a:solidFill>
              </a:rPr>
              <a:t>Would my taking part in this study be kept confidential?</a:t>
            </a:r>
            <a:endParaRPr lang="en-GB" sz="1100" dirty="0">
              <a:solidFill>
                <a:schemeClr val="tx1"/>
              </a:solidFill>
            </a:endParaRPr>
          </a:p>
          <a:p>
            <a:r>
              <a:rPr lang="en-US" sz="1100" dirty="0">
                <a:solidFill>
                  <a:schemeClr val="tx1"/>
                </a:solidFill>
              </a:rPr>
              <a:t>All information collected during the course of this study will be kept strictly confidential. All paper documentation will be stored in a secure research facility, behind two locked doors in a locked filing cabinet. Electronic records will be stored within the university system on a secure database with restricted access from the secure research facility and password-protected</a:t>
            </a:r>
            <a:r>
              <a:rPr lang="en-US" sz="1100" dirty="0">
                <a:solidFill>
                  <a:srgbClr val="FF0000"/>
                </a:solidFill>
              </a:rPr>
              <a:t>. </a:t>
            </a:r>
            <a:r>
              <a:rPr lang="en-US" sz="1100" dirty="0" smtClean="0">
                <a:solidFill>
                  <a:schemeClr val="tx1"/>
                </a:solidFill>
              </a:rPr>
              <a:t>Audio recordings of interviews may be sent to an external transcriber, with whom we will have a confidentiality agreement. All </a:t>
            </a:r>
            <a:r>
              <a:rPr lang="en-US" sz="1100" dirty="0">
                <a:solidFill>
                  <a:schemeClr val="tx1"/>
                </a:solidFill>
              </a:rPr>
              <a:t>data collected will be “</a:t>
            </a:r>
            <a:r>
              <a:rPr lang="en-GB" sz="1100" dirty="0">
                <a:solidFill>
                  <a:schemeClr val="tx1"/>
                </a:solidFill>
              </a:rPr>
              <a:t>anonymised</a:t>
            </a:r>
            <a:r>
              <a:rPr lang="en-US" sz="1100" dirty="0">
                <a:solidFill>
                  <a:schemeClr val="tx1"/>
                </a:solidFill>
              </a:rPr>
              <a:t>”- that is, will have all names removed and individuals will not be </a:t>
            </a:r>
            <a:r>
              <a:rPr lang="en-GB" sz="1100" dirty="0">
                <a:solidFill>
                  <a:schemeClr val="tx1"/>
                </a:solidFill>
              </a:rPr>
              <a:t>recognisable</a:t>
            </a:r>
            <a:r>
              <a:rPr lang="en-US" sz="1100" dirty="0">
                <a:solidFill>
                  <a:schemeClr val="tx1"/>
                </a:solidFill>
              </a:rPr>
              <a:t> from it.  </a:t>
            </a:r>
            <a:r>
              <a:rPr lang="en-GB" sz="1100" dirty="0">
                <a:solidFill>
                  <a:schemeClr val="tx1"/>
                </a:solidFill>
              </a:rPr>
              <a:t>Anonymised</a:t>
            </a:r>
            <a:r>
              <a:rPr lang="en-US" sz="1100" dirty="0">
                <a:solidFill>
                  <a:schemeClr val="tx1"/>
                </a:solidFill>
              </a:rPr>
              <a:t> data may be made available to other groups related to the development of this research </a:t>
            </a:r>
            <a:r>
              <a:rPr lang="en-GB" sz="1100" dirty="0">
                <a:solidFill>
                  <a:schemeClr val="tx1"/>
                </a:solidFill>
              </a:rPr>
              <a:t>programme</a:t>
            </a:r>
            <a:r>
              <a:rPr lang="en-US" sz="1100" dirty="0" smtClean="0">
                <a:solidFill>
                  <a:schemeClr val="tx1"/>
                </a:solidFill>
              </a:rPr>
              <a:t>.</a:t>
            </a:r>
          </a:p>
          <a:p>
            <a:endParaRPr lang="en-US" sz="1100" dirty="0">
              <a:solidFill>
                <a:schemeClr val="tx1"/>
              </a:solidFill>
            </a:endParaRPr>
          </a:p>
          <a:p>
            <a:r>
              <a:rPr lang="en-US" sz="1100" dirty="0" smtClean="0">
                <a:solidFill>
                  <a:schemeClr val="tx1"/>
                </a:solidFill>
              </a:rPr>
              <a:t>It is important to </a:t>
            </a:r>
            <a:r>
              <a:rPr lang="en-US" sz="1100" dirty="0">
                <a:solidFill>
                  <a:schemeClr val="tx1"/>
                </a:solidFill>
              </a:rPr>
              <a:t>note </a:t>
            </a:r>
            <a:r>
              <a:rPr lang="en-US" sz="1100" dirty="0" smtClean="0">
                <a:solidFill>
                  <a:schemeClr val="tx1"/>
                </a:solidFill>
              </a:rPr>
              <a:t>that this interview about your </a:t>
            </a:r>
            <a:r>
              <a:rPr lang="en-US" sz="1100" dirty="0">
                <a:solidFill>
                  <a:schemeClr val="tx1"/>
                </a:solidFill>
              </a:rPr>
              <a:t>experiences </a:t>
            </a:r>
            <a:r>
              <a:rPr lang="en-US" sz="1100" dirty="0" smtClean="0">
                <a:solidFill>
                  <a:schemeClr val="tx1"/>
                </a:solidFill>
              </a:rPr>
              <a:t>is </a:t>
            </a:r>
            <a:r>
              <a:rPr lang="en-US" sz="1100" dirty="0">
                <a:solidFill>
                  <a:schemeClr val="tx1"/>
                </a:solidFill>
              </a:rPr>
              <a:t>entirely separate from the NHS  </a:t>
            </a:r>
            <a:r>
              <a:rPr lang="en-US" sz="1100" dirty="0" smtClean="0">
                <a:solidFill>
                  <a:schemeClr val="tx1"/>
                </a:solidFill>
              </a:rPr>
              <a:t>complaints procedures.</a:t>
            </a:r>
            <a:endParaRPr lang="en-US" sz="1050" dirty="0">
              <a:solidFill>
                <a:schemeClr val="tx1"/>
              </a:solidFill>
            </a:endParaRPr>
          </a:p>
        </p:txBody>
      </p:sp>
      <p:sp>
        <p:nvSpPr>
          <p:cNvPr id="9" name="Rectangle 8"/>
          <p:cNvSpPr/>
          <p:nvPr/>
        </p:nvSpPr>
        <p:spPr>
          <a:xfrm>
            <a:off x="3546500" y="156645"/>
            <a:ext cx="3384376" cy="7200800"/>
          </a:xfrm>
          <a:prstGeom prst="rect">
            <a:avLst/>
          </a:prstGeom>
          <a:gradFill flip="none" rotWithShape="1">
            <a:gsLst>
              <a:gs pos="22500">
                <a:schemeClr val="tx2">
                  <a:lumMod val="40000"/>
                  <a:lumOff val="60000"/>
                </a:schemeClr>
              </a:gs>
              <a:gs pos="0">
                <a:schemeClr val="tx2">
                  <a:lumMod val="60000"/>
                  <a:lumOff val="40000"/>
                </a:schemeClr>
              </a:gs>
              <a:gs pos="50000">
                <a:schemeClr val="tx2">
                  <a:lumMod val="20000"/>
                  <a:lumOff val="80000"/>
                </a:schemeClr>
              </a:gs>
              <a:gs pos="100000">
                <a:schemeClr val="bg1"/>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b="1" dirty="0" smtClean="0">
                <a:solidFill>
                  <a:schemeClr val="tx1"/>
                </a:solidFill>
              </a:rPr>
              <a:t>Do </a:t>
            </a:r>
            <a:r>
              <a:rPr lang="en-US" sz="1100" b="1" dirty="0">
                <a:solidFill>
                  <a:schemeClr val="tx1"/>
                </a:solidFill>
              </a:rPr>
              <a:t>I have to take part?</a:t>
            </a:r>
            <a:endParaRPr lang="en-GB" sz="1100" dirty="0">
              <a:solidFill>
                <a:schemeClr val="tx1"/>
              </a:solidFill>
            </a:endParaRPr>
          </a:p>
          <a:p>
            <a:r>
              <a:rPr lang="en-US" sz="1100" dirty="0">
                <a:solidFill>
                  <a:schemeClr val="tx1"/>
                </a:solidFill>
              </a:rPr>
              <a:t>We understand </a:t>
            </a:r>
            <a:r>
              <a:rPr lang="en-US" sz="1100" dirty="0" smtClean="0">
                <a:solidFill>
                  <a:schemeClr val="tx1"/>
                </a:solidFill>
              </a:rPr>
              <a:t>you may not wish to discuss this area of your care. </a:t>
            </a:r>
            <a:r>
              <a:rPr lang="en-US" sz="1100" dirty="0">
                <a:solidFill>
                  <a:schemeClr val="tx1"/>
                </a:solidFill>
              </a:rPr>
              <a:t>It is up to you to decide whether or not to take part and we completely understand if you do not wish to.  If you do decide to take part you will be given this information sheet to keep and be asked to sign a consent </a:t>
            </a:r>
            <a:r>
              <a:rPr lang="en-US" sz="1100" dirty="0" smtClean="0">
                <a:solidFill>
                  <a:schemeClr val="tx1"/>
                </a:solidFill>
              </a:rPr>
              <a:t>form</a:t>
            </a:r>
            <a:r>
              <a:rPr lang="en-GB" sz="1100" dirty="0" smtClean="0">
                <a:solidFill>
                  <a:schemeClr val="tx1"/>
                </a:solidFill>
              </a:rPr>
              <a:t>.</a:t>
            </a:r>
            <a:endParaRPr lang="en-GB" sz="1100" dirty="0">
              <a:solidFill>
                <a:schemeClr val="tx1"/>
              </a:solidFill>
            </a:endParaRPr>
          </a:p>
          <a:p>
            <a:r>
              <a:rPr lang="en-US" sz="1100" dirty="0">
                <a:solidFill>
                  <a:schemeClr val="tx1"/>
                </a:solidFill>
              </a:rPr>
              <a:t> </a:t>
            </a:r>
            <a:endParaRPr lang="en-GB" sz="1100" dirty="0">
              <a:solidFill>
                <a:schemeClr val="tx1"/>
              </a:solidFill>
            </a:endParaRPr>
          </a:p>
          <a:p>
            <a:r>
              <a:rPr lang="en-US" sz="1100" b="1" dirty="0">
                <a:solidFill>
                  <a:schemeClr val="tx1"/>
                </a:solidFill>
              </a:rPr>
              <a:t>What will happen to me if I take part?</a:t>
            </a:r>
            <a:endParaRPr lang="en-GB" sz="1100" dirty="0">
              <a:solidFill>
                <a:schemeClr val="tx1"/>
              </a:solidFill>
            </a:endParaRPr>
          </a:p>
          <a:p>
            <a:r>
              <a:rPr lang="en-US" sz="1100" dirty="0">
                <a:solidFill>
                  <a:schemeClr val="tx1"/>
                </a:solidFill>
              </a:rPr>
              <a:t>Those who agree to take part will be invited to attend </a:t>
            </a:r>
            <a:r>
              <a:rPr lang="en-US" sz="1100" dirty="0" smtClean="0">
                <a:solidFill>
                  <a:schemeClr val="tx1"/>
                </a:solidFill>
              </a:rPr>
              <a:t>an interview </a:t>
            </a:r>
            <a:r>
              <a:rPr lang="en-US" sz="1100" dirty="0">
                <a:solidFill>
                  <a:schemeClr val="tx1"/>
                </a:solidFill>
              </a:rPr>
              <a:t>, with the intention of gathering information on what </a:t>
            </a:r>
            <a:r>
              <a:rPr lang="en-US" sz="1100" dirty="0" smtClean="0">
                <a:solidFill>
                  <a:schemeClr val="tx1"/>
                </a:solidFill>
              </a:rPr>
              <a:t>went </a:t>
            </a:r>
            <a:r>
              <a:rPr lang="en-US" sz="1100" dirty="0">
                <a:solidFill>
                  <a:schemeClr val="tx1"/>
                </a:solidFill>
              </a:rPr>
              <a:t>well and what could </a:t>
            </a:r>
            <a:r>
              <a:rPr lang="en-US" sz="1100" dirty="0" smtClean="0">
                <a:solidFill>
                  <a:schemeClr val="tx1"/>
                </a:solidFill>
              </a:rPr>
              <a:t>have been improved </a:t>
            </a:r>
            <a:r>
              <a:rPr lang="en-US" sz="1100" dirty="0">
                <a:solidFill>
                  <a:schemeClr val="tx1"/>
                </a:solidFill>
              </a:rPr>
              <a:t>during this period of </a:t>
            </a:r>
            <a:r>
              <a:rPr lang="en-US" sz="1100" dirty="0" smtClean="0">
                <a:solidFill>
                  <a:schemeClr val="tx1"/>
                </a:solidFill>
              </a:rPr>
              <a:t>care. </a:t>
            </a:r>
            <a:r>
              <a:rPr lang="en-US" sz="1100" dirty="0">
                <a:solidFill>
                  <a:schemeClr val="tx1"/>
                </a:solidFill>
              </a:rPr>
              <a:t>This </a:t>
            </a:r>
            <a:r>
              <a:rPr lang="en-US" sz="1100" dirty="0" smtClean="0">
                <a:solidFill>
                  <a:schemeClr val="tx1"/>
                </a:solidFill>
              </a:rPr>
              <a:t>would </a:t>
            </a:r>
            <a:r>
              <a:rPr lang="en-US" sz="1100" dirty="0">
                <a:solidFill>
                  <a:schemeClr val="tx1"/>
                </a:solidFill>
              </a:rPr>
              <a:t>be scheduled at a time convenient to </a:t>
            </a:r>
            <a:r>
              <a:rPr lang="en-US" sz="1100" dirty="0" smtClean="0">
                <a:solidFill>
                  <a:schemeClr val="tx1"/>
                </a:solidFill>
              </a:rPr>
              <a:t>you, probably on the same day as your ICU follow-up appointment, to save you making a special journey. </a:t>
            </a:r>
            <a:r>
              <a:rPr lang="en-US" sz="1100" dirty="0">
                <a:solidFill>
                  <a:schemeClr val="tx1"/>
                </a:solidFill>
              </a:rPr>
              <a:t>Reasonable travel expenses for attending this interview will be </a:t>
            </a:r>
            <a:r>
              <a:rPr lang="en-US" sz="1100" dirty="0" smtClean="0">
                <a:solidFill>
                  <a:schemeClr val="tx1"/>
                </a:solidFill>
              </a:rPr>
              <a:t>reimbursed. </a:t>
            </a:r>
          </a:p>
          <a:p>
            <a:r>
              <a:rPr lang="en-US" sz="1100" dirty="0" smtClean="0">
                <a:solidFill>
                  <a:schemeClr val="tx1"/>
                </a:solidFill>
              </a:rPr>
              <a:t>Alternatively</a:t>
            </a:r>
            <a:r>
              <a:rPr lang="en-US" sz="1100" dirty="0">
                <a:solidFill>
                  <a:schemeClr val="tx1"/>
                </a:solidFill>
              </a:rPr>
              <a:t>, this interview could take place over the phone. If you choose this option, we will talk through the consent form over the phone before you sign it and post back to us. </a:t>
            </a:r>
            <a:r>
              <a:rPr lang="en-US" sz="1100" dirty="0" smtClean="0">
                <a:solidFill>
                  <a:schemeClr val="tx1"/>
                </a:solidFill>
              </a:rPr>
              <a:t>The </a:t>
            </a:r>
            <a:r>
              <a:rPr lang="en-US" sz="1100" dirty="0">
                <a:solidFill>
                  <a:schemeClr val="tx1"/>
                </a:solidFill>
              </a:rPr>
              <a:t>interview </a:t>
            </a:r>
            <a:r>
              <a:rPr lang="en-US" sz="1100" dirty="0" smtClean="0">
                <a:solidFill>
                  <a:schemeClr val="tx1"/>
                </a:solidFill>
              </a:rPr>
              <a:t>would </a:t>
            </a:r>
            <a:r>
              <a:rPr lang="en-US" sz="1100" dirty="0">
                <a:solidFill>
                  <a:schemeClr val="tx1"/>
                </a:solidFill>
              </a:rPr>
              <a:t>be conducted by the research nurse, and </a:t>
            </a:r>
            <a:r>
              <a:rPr lang="en-US" sz="1100" dirty="0" smtClean="0">
                <a:solidFill>
                  <a:schemeClr val="tx1"/>
                </a:solidFill>
              </a:rPr>
              <a:t>would </a:t>
            </a:r>
            <a:r>
              <a:rPr lang="en-US" sz="1100" dirty="0">
                <a:solidFill>
                  <a:schemeClr val="tx1"/>
                </a:solidFill>
              </a:rPr>
              <a:t>be recorded, with </a:t>
            </a:r>
            <a:r>
              <a:rPr lang="en-US" sz="1100" dirty="0" smtClean="0">
                <a:solidFill>
                  <a:schemeClr val="tx1"/>
                </a:solidFill>
              </a:rPr>
              <a:t>your consent. The recording would be written up to allow us to look carefully at what you say.</a:t>
            </a:r>
          </a:p>
          <a:p>
            <a:pPr lvl="0"/>
            <a:endParaRPr lang="en-US" sz="1100" b="1" dirty="0">
              <a:solidFill>
                <a:prstClr val="black"/>
              </a:solidFill>
            </a:endParaRPr>
          </a:p>
          <a:p>
            <a:r>
              <a:rPr lang="en-US" sz="1100" b="1" dirty="0">
                <a:solidFill>
                  <a:schemeClr val="tx1"/>
                </a:solidFill>
              </a:rPr>
              <a:t>Are there any risks?</a:t>
            </a:r>
            <a:endParaRPr lang="en-GB" sz="1100" dirty="0">
              <a:solidFill>
                <a:schemeClr val="tx1"/>
              </a:solidFill>
            </a:endParaRPr>
          </a:p>
          <a:p>
            <a:r>
              <a:rPr lang="en-US" sz="1100" dirty="0">
                <a:solidFill>
                  <a:schemeClr val="tx1"/>
                </a:solidFill>
              </a:rPr>
              <a:t>There are no known risks to this study. However, discussing such a sensitive topic may be distressing to you. The ICU follow-up team will be available initially to answer any questions or concerns you may have about your care. We will also be able to signpost you to other support if required. All information gathered within the interviews will be </a:t>
            </a:r>
            <a:r>
              <a:rPr lang="en-US" sz="1100" dirty="0" err="1">
                <a:solidFill>
                  <a:schemeClr val="tx1"/>
                </a:solidFill>
              </a:rPr>
              <a:t>anonymised</a:t>
            </a:r>
            <a:r>
              <a:rPr lang="en-US" sz="1100" dirty="0">
                <a:solidFill>
                  <a:schemeClr val="tx1"/>
                </a:solidFill>
              </a:rPr>
              <a:t> at the point of collection, so no individuals will be identifiable.</a:t>
            </a:r>
          </a:p>
          <a:p>
            <a:endParaRPr lang="en-GB" sz="1100" dirty="0">
              <a:solidFill>
                <a:schemeClr val="tx1"/>
              </a:solidFill>
            </a:endParaRPr>
          </a:p>
          <a:p>
            <a:r>
              <a:rPr lang="en-US" sz="1100" b="1" dirty="0">
                <a:solidFill>
                  <a:schemeClr val="tx1"/>
                </a:solidFill>
              </a:rPr>
              <a:t> What are the possible benefits of taking part?</a:t>
            </a:r>
            <a:endParaRPr lang="en-GB" sz="1100" dirty="0">
              <a:solidFill>
                <a:schemeClr val="tx1"/>
              </a:solidFill>
            </a:endParaRPr>
          </a:p>
          <a:p>
            <a:r>
              <a:rPr lang="en-US" sz="1100" dirty="0">
                <a:solidFill>
                  <a:schemeClr val="tx1"/>
                </a:solidFill>
              </a:rPr>
              <a:t>There would be no benefits to you from taking part in this study.  Sharing your experiences may help to raise awareness of common issues. It is hoped in the longer term that this study will contribute to improved standards of care in the future, and better working practices, based on the information we collect</a:t>
            </a:r>
            <a:r>
              <a:rPr lang="en-US" sz="1100" dirty="0" smtClean="0">
                <a:solidFill>
                  <a:schemeClr val="tx1"/>
                </a:solidFill>
              </a:rPr>
              <a:t>.</a:t>
            </a:r>
            <a:endParaRPr lang="en-US" sz="1100" dirty="0">
              <a:solidFill>
                <a:schemeClr val="tx1"/>
              </a:solidFill>
            </a:endParaRPr>
          </a:p>
        </p:txBody>
      </p:sp>
    </p:spTree>
    <p:extLst>
      <p:ext uri="{BB962C8B-B14F-4D97-AF65-F5344CB8AC3E}">
        <p14:creationId xmlns:p14="http://schemas.microsoft.com/office/powerpoint/2010/main" val="14109309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1914</TotalTime>
  <Words>639</Words>
  <Application>Microsoft Office PowerPoint</Application>
  <PresentationFormat>Custom</PresentationFormat>
  <Paragraphs>67</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Times New Roman</vt:lpstr>
      <vt:lpstr>Office Theme</vt:lpstr>
      <vt:lpstr>PowerPoint Presentation</vt:lpstr>
      <vt:lpstr>PowerPoint Presentation</vt:lpstr>
    </vt:vector>
  </TitlesOfParts>
  <Company>University of Oxford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ehenderson</dc:creator>
  <cp:lastModifiedBy>Sarah Vollam</cp:lastModifiedBy>
  <cp:revision>54</cp:revision>
  <cp:lastPrinted>2016-09-27T11:05:46Z</cp:lastPrinted>
  <dcterms:created xsi:type="dcterms:W3CDTF">2013-05-13T06:51:38Z</dcterms:created>
  <dcterms:modified xsi:type="dcterms:W3CDTF">2017-05-25T16:43:57Z</dcterms:modified>
</cp:coreProperties>
</file>